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9" r:id="rId1"/>
  </p:sldMasterIdLst>
  <p:notesMasterIdLst>
    <p:notesMasterId r:id="rId20"/>
  </p:notesMasterIdLst>
  <p:sldIdLst>
    <p:sldId id="256" r:id="rId2"/>
    <p:sldId id="260" r:id="rId3"/>
    <p:sldId id="262" r:id="rId4"/>
    <p:sldId id="263" r:id="rId5"/>
    <p:sldId id="301" r:id="rId6"/>
    <p:sldId id="313" r:id="rId7"/>
    <p:sldId id="310" r:id="rId8"/>
    <p:sldId id="314" r:id="rId9"/>
    <p:sldId id="346" r:id="rId10"/>
    <p:sldId id="347" r:id="rId11"/>
    <p:sldId id="309" r:id="rId12"/>
    <p:sldId id="349" r:id="rId13"/>
    <p:sldId id="352" r:id="rId14"/>
    <p:sldId id="350" r:id="rId15"/>
    <p:sldId id="273" r:id="rId16"/>
    <p:sldId id="351" r:id="rId17"/>
    <p:sldId id="279" r:id="rId18"/>
    <p:sldId id="298" r:id="rId19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Fira Sans Extra Condensed Medium" panose="020B0604020202020204" charset="0"/>
      <p:regular r:id="rId26"/>
      <p:bold r:id="rId27"/>
      <p:italic r:id="rId28"/>
      <p:boldItalic r:id="rId29"/>
    </p:embeddedFont>
    <p:embeddedFont>
      <p:font typeface="Overpass" panose="020B0604020202020204" charset="-52"/>
      <p:regular r:id="rId30"/>
      <p:bold r:id="rId31"/>
      <p:italic r:id="rId32"/>
      <p:boldItalic r:id="rId33"/>
    </p:embeddedFont>
    <p:embeddedFont>
      <p:font typeface="Overpass Light" panose="020B0604020202020204" charset="-52"/>
      <p:regular r:id="rId34"/>
      <p:bold r:id="rId35"/>
      <p:italic r:id="rId36"/>
      <p:boldItalic r:id="rId37"/>
    </p:embeddedFont>
    <p:embeddedFont>
      <p:font typeface="Roboto Slab Light" pitchFamily="2" charset="0"/>
      <p:regular r:id="rId38"/>
      <p:bold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408B808-C08F-4E4E-89B6-E89435E74333}">
  <a:tblStyle styleId="{8408B808-C08F-4E4E-89B6-E89435E743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1194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7" name="Google Shape;5257;gb47398cd52_0_20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8" name="Google Shape;5258;gb47398cd52_0_20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2965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6" name="Google Shape;5096;g859e2d699a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7" name="Google Shape;5097;g859e2d699a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7" name="Google Shape;5157;gb47398cd52_0_19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8" name="Google Shape;5158;gb47398cd52_0_19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3983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b47398cd52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b47398cd52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90897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80999eafc1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80999eafc1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87384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77a667ef0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77a667ef0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77a667ef0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77a667ef0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12289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80999eafc1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80999eafc1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Google Shape;1565;gb47398cd52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6" name="Google Shape;1566;gb47398cd52_0_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77d29277cd_0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77d29277cd_0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84339e5801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84339e5801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796ebedc0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796ebedc0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" name="Google Shape;1627;g84339e5801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8" name="Google Shape;1628;g84339e5801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1" name="Google Shape;5241;g77d29277cd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2" name="Google Shape;5242;g77d29277cd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7" name="Google Shape;5157;gb47398cd52_0_19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8" name="Google Shape;5158;gb47398cd52_0_19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7" name="Google Shape;5257;gb47398cd52_0_20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8" name="Google Shape;5258;gb47398cd52_0_20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7" name="Google Shape;5257;gb47398cd52_0_20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8" name="Google Shape;5258;gb47398cd52_0_20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4345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94450" y="2571750"/>
            <a:ext cx="9308100" cy="258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03225" y="2571750"/>
            <a:ext cx="8940900" cy="2481600"/>
            <a:chOff x="103225" y="2571750"/>
            <a:chExt cx="8940900" cy="24816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032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90441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03225" y="5053350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" name="Google Shape;15;p2"/>
          <p:cNvSpPr txBox="1"/>
          <p:nvPr/>
        </p:nvSpPr>
        <p:spPr>
          <a:xfrm>
            <a:off x="4697175" y="1320225"/>
            <a:ext cx="36168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60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5911825" y="2977800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_ONLY_1_1">
    <p:bg>
      <p:bgPr>
        <a:solidFill>
          <a:schemeClr val="dk1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32"/>
          <p:cNvSpPr txBox="1">
            <a:spLocks noGrp="1"/>
          </p:cNvSpPr>
          <p:nvPr>
            <p:ph type="title"/>
          </p:nvPr>
        </p:nvSpPr>
        <p:spPr>
          <a:xfrm>
            <a:off x="4876902" y="120065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_ONLY_1_1_1">
    <p:bg>
      <p:bgPr>
        <a:solidFill>
          <a:schemeClr val="lt1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3"/>
          <p:cNvSpPr txBox="1">
            <a:spLocks noGrp="1"/>
          </p:cNvSpPr>
          <p:nvPr>
            <p:ph type="title"/>
          </p:nvPr>
        </p:nvSpPr>
        <p:spPr>
          <a:xfrm>
            <a:off x="713227" y="31090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6">
  <p:cSld name="TITLE_ONLY_2_1_1">
    <p:bg>
      <p:bgPr>
        <a:solidFill>
          <a:schemeClr val="dk1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40"/>
          <p:cNvSpPr txBox="1">
            <a:spLocks noGrp="1"/>
          </p:cNvSpPr>
          <p:nvPr>
            <p:ph type="title"/>
          </p:nvPr>
        </p:nvSpPr>
        <p:spPr>
          <a:xfrm>
            <a:off x="6172200" y="42054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5"/>
          <p:cNvSpPr/>
          <p:nvPr/>
        </p:nvSpPr>
        <p:spPr>
          <a:xfrm>
            <a:off x="2766683" y="357561"/>
            <a:ext cx="5559600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76" name="Google Shape;276;p45"/>
          <p:cNvSpPr txBox="1">
            <a:spLocks noGrp="1"/>
          </p:cNvSpPr>
          <p:nvPr>
            <p:ph type="subTitle" idx="1"/>
          </p:nvPr>
        </p:nvSpPr>
        <p:spPr>
          <a:xfrm>
            <a:off x="3845043" y="1000523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7" name="Google Shape;277;p45"/>
          <p:cNvSpPr txBox="1">
            <a:spLocks noGrp="1"/>
          </p:cNvSpPr>
          <p:nvPr>
            <p:ph type="subTitle" idx="2"/>
          </p:nvPr>
        </p:nvSpPr>
        <p:spPr>
          <a:xfrm>
            <a:off x="3845043" y="1263389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8" name="Google Shape;278;p45"/>
          <p:cNvSpPr txBox="1">
            <a:spLocks noGrp="1"/>
          </p:cNvSpPr>
          <p:nvPr>
            <p:ph type="subTitle" idx="3"/>
          </p:nvPr>
        </p:nvSpPr>
        <p:spPr>
          <a:xfrm>
            <a:off x="3845043" y="30882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9" name="Google Shape;279;p45"/>
          <p:cNvSpPr txBox="1">
            <a:spLocks noGrp="1"/>
          </p:cNvSpPr>
          <p:nvPr>
            <p:ph type="subTitle" idx="4"/>
          </p:nvPr>
        </p:nvSpPr>
        <p:spPr>
          <a:xfrm>
            <a:off x="6411818" y="1263378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0" name="Google Shape;280;p45"/>
          <p:cNvSpPr txBox="1">
            <a:spLocks noGrp="1"/>
          </p:cNvSpPr>
          <p:nvPr>
            <p:ph type="subTitle" idx="5"/>
          </p:nvPr>
        </p:nvSpPr>
        <p:spPr>
          <a:xfrm>
            <a:off x="6411068" y="999173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1" name="Google Shape;281;p45"/>
          <p:cNvSpPr txBox="1">
            <a:spLocks noGrp="1"/>
          </p:cNvSpPr>
          <p:nvPr>
            <p:ph type="subTitle" idx="6"/>
          </p:nvPr>
        </p:nvSpPr>
        <p:spPr>
          <a:xfrm>
            <a:off x="3845043" y="3350418"/>
            <a:ext cx="1649400" cy="8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2" name="Google Shape;282;p45"/>
          <p:cNvSpPr txBox="1">
            <a:spLocks noGrp="1"/>
          </p:cNvSpPr>
          <p:nvPr>
            <p:ph type="subTitle" idx="7"/>
          </p:nvPr>
        </p:nvSpPr>
        <p:spPr>
          <a:xfrm>
            <a:off x="6411818" y="30882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3" name="Google Shape;283;p45"/>
          <p:cNvSpPr txBox="1">
            <a:spLocks noGrp="1"/>
          </p:cNvSpPr>
          <p:nvPr>
            <p:ph type="subTitle" idx="8"/>
          </p:nvPr>
        </p:nvSpPr>
        <p:spPr>
          <a:xfrm>
            <a:off x="6411818" y="3351760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45"/>
          <p:cNvSpPr txBox="1">
            <a:spLocks noGrp="1"/>
          </p:cNvSpPr>
          <p:nvPr>
            <p:ph type="title"/>
          </p:nvPr>
        </p:nvSpPr>
        <p:spPr>
          <a:xfrm>
            <a:off x="696450" y="1555800"/>
            <a:ext cx="1857600" cy="20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4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_1_1_1">
    <p:bg>
      <p:bgPr>
        <a:solidFill>
          <a:schemeClr val="dk1"/>
        </a:solidFill>
        <a:effectLst/>
      </p:bgPr>
    </p:bg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_2_1_1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61"/>
          <p:cNvSpPr txBox="1">
            <a:spLocks noGrp="1"/>
          </p:cNvSpPr>
          <p:nvPr>
            <p:ph type="subTitle" idx="1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4" name="Google Shape;444;p61"/>
          <p:cNvSpPr txBox="1">
            <a:spLocks noGrp="1"/>
          </p:cNvSpPr>
          <p:nvPr>
            <p:ph type="subTitle" idx="2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5" name="Google Shape;445;p61"/>
          <p:cNvSpPr txBox="1">
            <a:spLocks noGrp="1"/>
          </p:cNvSpPr>
          <p:nvPr>
            <p:ph type="subTitle" idx="3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6" name="Google Shape;446;p61"/>
          <p:cNvSpPr txBox="1">
            <a:spLocks noGrp="1"/>
          </p:cNvSpPr>
          <p:nvPr>
            <p:ph type="subTitle" idx="4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7" name="Google Shape;447;p61"/>
          <p:cNvSpPr txBox="1">
            <a:spLocks noGrp="1"/>
          </p:cNvSpPr>
          <p:nvPr>
            <p:ph type="subTitle" idx="5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8" name="Google Shape;448;p61"/>
          <p:cNvSpPr txBox="1">
            <a:spLocks noGrp="1"/>
          </p:cNvSpPr>
          <p:nvPr>
            <p:ph type="subTitle" idx="6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9" name="Google Shape;449;p61"/>
          <p:cNvSpPr txBox="1">
            <a:spLocks noGrp="1"/>
          </p:cNvSpPr>
          <p:nvPr>
            <p:ph type="subTitle" idx="7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0" name="Google Shape;450;p61"/>
          <p:cNvSpPr txBox="1">
            <a:spLocks noGrp="1"/>
          </p:cNvSpPr>
          <p:nvPr>
            <p:ph type="subTitle" idx="8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3740500" y="1865638"/>
            <a:ext cx="5473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" name="Google Shape;22;p3"/>
          <p:cNvCxnSpPr/>
          <p:nvPr/>
        </p:nvCxnSpPr>
        <p:spPr>
          <a:xfrm>
            <a:off x="9042625" y="1877800"/>
            <a:ext cx="2400" cy="1112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3"/>
          <p:cNvSpPr txBox="1">
            <a:spLocks noGrp="1"/>
          </p:cNvSpPr>
          <p:nvPr>
            <p:ph type="title" hasCustomPrompt="1"/>
          </p:nvPr>
        </p:nvSpPr>
        <p:spPr>
          <a:xfrm>
            <a:off x="2052200" y="2001425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2"/>
          </p:nvPr>
        </p:nvSpPr>
        <p:spPr>
          <a:xfrm>
            <a:off x="4454300" y="1753298"/>
            <a:ext cx="4321500" cy="1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sz="96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"/>
          </p:nvPr>
        </p:nvSpPr>
        <p:spPr>
          <a:xfrm>
            <a:off x="4468205" y="3131645"/>
            <a:ext cx="3834000" cy="6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639195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subTitle" idx="1"/>
          </p:nvPr>
        </p:nvSpPr>
        <p:spPr>
          <a:xfrm>
            <a:off x="4863950" y="2269650"/>
            <a:ext cx="3566700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4863950" y="1696950"/>
            <a:ext cx="383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/>
          <p:nvPr/>
        </p:nvSpPr>
        <p:spPr>
          <a:xfrm>
            <a:off x="-88225" y="840450"/>
            <a:ext cx="4198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" name="Google Shape;53;p9"/>
          <p:cNvCxnSpPr/>
          <p:nvPr/>
        </p:nvCxnSpPr>
        <p:spPr>
          <a:xfrm>
            <a:off x="103800" y="840825"/>
            <a:ext cx="0" cy="1136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Google Shape;54;p9"/>
          <p:cNvSpPr txBox="1">
            <a:spLocks noGrp="1"/>
          </p:cNvSpPr>
          <p:nvPr>
            <p:ph type="subTitle" idx="1"/>
          </p:nvPr>
        </p:nvSpPr>
        <p:spPr>
          <a:xfrm>
            <a:off x="4572000" y="799950"/>
            <a:ext cx="3566700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713225" y="1041931"/>
            <a:ext cx="383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3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bg>
      <p:bgPr>
        <a:solidFill>
          <a:schemeClr val="dk1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6"/>
          <p:cNvSpPr txBox="1">
            <a:spLocks noGrp="1"/>
          </p:cNvSpPr>
          <p:nvPr>
            <p:ph type="title" hasCustomPrompt="1"/>
          </p:nvPr>
        </p:nvSpPr>
        <p:spPr>
          <a:xfrm>
            <a:off x="1067805" y="2016996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9" name="Google Shape;119;p16"/>
          <p:cNvSpPr txBox="1">
            <a:spLocks noGrp="1"/>
          </p:cNvSpPr>
          <p:nvPr>
            <p:ph type="title" idx="2"/>
          </p:nvPr>
        </p:nvSpPr>
        <p:spPr>
          <a:xfrm>
            <a:off x="2704980" y="1687479"/>
            <a:ext cx="4321500" cy="1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sz="96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ubTitle" idx="1"/>
          </p:nvPr>
        </p:nvSpPr>
        <p:spPr>
          <a:xfrm>
            <a:off x="5990546" y="2017000"/>
            <a:ext cx="1936500" cy="110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_ONLY_1">
    <p:bg>
      <p:bgPr>
        <a:solidFill>
          <a:schemeClr val="dk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30"/>
          <p:cNvSpPr txBox="1">
            <a:spLocks noGrp="1"/>
          </p:cNvSpPr>
          <p:nvPr>
            <p:ph type="title"/>
          </p:nvPr>
        </p:nvSpPr>
        <p:spPr>
          <a:xfrm>
            <a:off x="625300" y="323675"/>
            <a:ext cx="78054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_ONLY_1_2">
    <p:bg>
      <p:bgPr>
        <a:solidFill>
          <a:schemeClr val="lt1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1"/>
          <p:cNvSpPr txBox="1">
            <a:spLocks noGrp="1"/>
          </p:cNvSpPr>
          <p:nvPr>
            <p:ph type="title"/>
          </p:nvPr>
        </p:nvSpPr>
        <p:spPr>
          <a:xfrm>
            <a:off x="625300" y="323675"/>
            <a:ext cx="78054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Bebas Neue"/>
              <a:buNone/>
              <a:defRPr sz="43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34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Char char="●"/>
              <a:defRPr sz="1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5" r:id="rId5"/>
    <p:sldLayoutId id="2147483658" r:id="rId6"/>
    <p:sldLayoutId id="2147483662" r:id="rId7"/>
    <p:sldLayoutId id="2147483676" r:id="rId8"/>
    <p:sldLayoutId id="2147483677" r:id="rId9"/>
    <p:sldLayoutId id="2147483678" r:id="rId10"/>
    <p:sldLayoutId id="2147483679" r:id="rId11"/>
    <p:sldLayoutId id="2147483686" r:id="rId12"/>
    <p:sldLayoutId id="2147483691" r:id="rId13"/>
    <p:sldLayoutId id="2147483706" r:id="rId14"/>
    <p:sldLayoutId id="2147483707" r:id="rId15"/>
  </p:sldLayoutIdLst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3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auto.today/bok/14934-stanciya-tehnicheskogo-obsluzhivaniya-avto.html" TargetMode="External"/><Relationship Id="rId4" Type="http://schemas.microsoft.com/office/2007/relationships/hdphoto" Target="../media/hdphoto4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auto.today/bok/14934-stanciya-tehnicheskogo-obsluzhivaniya-avto.html" TargetMode="External"/><Relationship Id="rId4" Type="http://schemas.microsoft.com/office/2007/relationships/hdphoto" Target="../media/hdphoto4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5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chausy.by/novosti/politika/integraciya" TargetMode="Externa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tehnikum.bryansk.in/diplomnoe-proektirovanie/Proektirovanie_stancii_tehnicheskogo_obsluzhivaniya/" TargetMode="Externa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4"/>
          <p:cNvSpPr txBox="1">
            <a:spLocks noGrp="1"/>
          </p:cNvSpPr>
          <p:nvPr>
            <p:ph type="subTitle" idx="1"/>
          </p:nvPr>
        </p:nvSpPr>
        <p:spPr>
          <a:xfrm>
            <a:off x="3381376" y="3329350"/>
            <a:ext cx="5416550" cy="14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r"/>
            <a:r>
              <a:rPr lang="ru-RU" dirty="0"/>
              <a:t>Выполнил студент 4 курса</a:t>
            </a:r>
          </a:p>
          <a:p>
            <a:pPr algn="r"/>
            <a:r>
              <a:rPr lang="ru-RU" dirty="0"/>
              <a:t>Группы ИП193</a:t>
            </a:r>
          </a:p>
          <a:p>
            <a:pPr algn="r"/>
            <a:r>
              <a:rPr lang="ru-RU" dirty="0"/>
              <a:t>Евсеенко И.Н.</a:t>
            </a:r>
          </a:p>
          <a:p>
            <a:pPr algn="r"/>
            <a:r>
              <a:rPr lang="ru-RU" dirty="0"/>
              <a:t>Руководитель Лукьянова Светлана Павловна</a:t>
            </a:r>
          </a:p>
        </p:txBody>
      </p:sp>
      <p:sp>
        <p:nvSpPr>
          <p:cNvPr id="460" name="Google Shape;460;p64"/>
          <p:cNvSpPr txBox="1">
            <a:spLocks noGrp="1"/>
          </p:cNvSpPr>
          <p:nvPr>
            <p:ph type="ctrTitle"/>
          </p:nvPr>
        </p:nvSpPr>
        <p:spPr>
          <a:xfrm>
            <a:off x="346075" y="1100350"/>
            <a:ext cx="845185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КУРСОВАЯ РАБОТА</a:t>
            </a:r>
            <a:br>
              <a:rPr lang="ru-RU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br>
              <a:rPr lang="ru-RU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 ПМ.02 «Осуществление интеграции программных модулей»</a:t>
            </a:r>
            <a:br>
              <a:rPr lang="ru-RU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МДК 02.01 «Технология разработки программного обеспечения»</a:t>
            </a:r>
            <a:br>
              <a:rPr 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Тема: Разработка информационной системы для технического осмотра автомобилей</a:t>
            </a:r>
            <a:endParaRPr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0" name="Google Shape;5260;p122"/>
          <p:cNvSpPr txBox="1">
            <a:spLocks noGrp="1"/>
          </p:cNvSpPr>
          <p:nvPr>
            <p:ph type="title"/>
          </p:nvPr>
        </p:nvSpPr>
        <p:spPr>
          <a:xfrm>
            <a:off x="713226" y="310900"/>
            <a:ext cx="648767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Печать чека</a:t>
            </a:r>
            <a:endParaRPr dirty="0"/>
          </a:p>
        </p:txBody>
      </p:sp>
      <p:sp>
        <p:nvSpPr>
          <p:cNvPr id="5261" name="Google Shape;5261;p122"/>
          <p:cNvSpPr txBox="1"/>
          <p:nvPr/>
        </p:nvSpPr>
        <p:spPr>
          <a:xfrm>
            <a:off x="5600274" y="1875899"/>
            <a:ext cx="3376085" cy="1975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dirty="0"/>
              <a:t>- Сохранение чека в </a:t>
            </a:r>
            <a:r>
              <a:rPr lang="en-US" dirty="0"/>
              <a:t>PDF</a:t>
            </a:r>
            <a:endParaRPr lang="ru-RU" dirty="0"/>
          </a:p>
          <a:p>
            <a:endParaRPr lang="ru-RU" dirty="0"/>
          </a:p>
          <a:p>
            <a:r>
              <a:rPr lang="ru-RU" dirty="0"/>
              <a:t>- Печать чека через принтер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3DC1B81-718C-A797-6B62-1420610E85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26" y="1350101"/>
            <a:ext cx="2637276" cy="3026718"/>
          </a:xfrm>
          <a:prstGeom prst="rect">
            <a:avLst/>
          </a:prstGeom>
          <a:effectLst>
            <a:outerShdw blurRad="1028700" dist="50800" dir="5400000" sx="81000" sy="81000" algn="ctr" rotWithShape="0">
              <a:srgbClr val="000000">
                <a:alpha val="5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70447566"/>
      </p:ext>
    </p:extLst>
  </p:cSld>
  <p:clrMapOvr>
    <a:masterClrMapping/>
  </p:clrMapOvr>
  <p:transition spd="slow"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" name="Google Shape;5099;p117"/>
          <p:cNvSpPr txBox="1">
            <a:spLocks noGrp="1"/>
          </p:cNvSpPr>
          <p:nvPr>
            <p:ph type="title"/>
          </p:nvPr>
        </p:nvSpPr>
        <p:spPr>
          <a:xfrm>
            <a:off x="625300" y="323675"/>
            <a:ext cx="78054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dirty="0"/>
              <a:t>Пример сохранённого чека</a:t>
            </a:r>
            <a:endParaRPr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92A078C-E0E5-3C33-6606-B8D6661B6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253" y="1208231"/>
            <a:ext cx="6345494" cy="3611594"/>
          </a:xfrm>
          <a:prstGeom prst="rect">
            <a:avLst/>
          </a:prstGeom>
          <a:effectLst>
            <a:outerShdw blurRad="1270000" dist="50800" dir="5400000" sx="88000" sy="88000" algn="ctr" rotWithShape="0">
              <a:schemeClr val="bg1">
                <a:alpha val="75000"/>
              </a:scheme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0" name="Google Shape;5160;p118"/>
          <p:cNvSpPr txBox="1">
            <a:spLocks noGrp="1"/>
          </p:cNvSpPr>
          <p:nvPr>
            <p:ph type="title"/>
          </p:nvPr>
        </p:nvSpPr>
        <p:spPr>
          <a:xfrm>
            <a:off x="625300" y="323675"/>
            <a:ext cx="83663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ru-RU" sz="2000" dirty="0"/>
              <a:t>Архитектура базы данных карточек автомобилей на основе диаграммы классов</a:t>
            </a:r>
            <a:endParaRPr lang="ru-RU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Объект 4">
            <a:extLst>
              <a:ext uri="{FF2B5EF4-FFF2-40B4-BE49-F238E27FC236}">
                <a16:creationId xmlns:a16="http://schemas.microsoft.com/office/drawing/2014/main" id="{460016B5-32C5-81F8-9630-02B163D36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1150" y="1235075"/>
            <a:ext cx="5640988" cy="366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722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110"/>
          <p:cNvSpPr txBox="1">
            <a:spLocks noGrp="1"/>
          </p:cNvSpPr>
          <p:nvPr>
            <p:ph type="title"/>
          </p:nvPr>
        </p:nvSpPr>
        <p:spPr>
          <a:xfrm>
            <a:off x="1067805" y="2016996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ru-RU" dirty="0"/>
              <a:t>3</a:t>
            </a:r>
            <a:endParaRPr dirty="0"/>
          </a:p>
        </p:txBody>
      </p:sp>
      <p:sp>
        <p:nvSpPr>
          <p:cNvPr id="1638" name="Google Shape;1638;p110"/>
          <p:cNvSpPr txBox="1">
            <a:spLocks noGrp="1"/>
          </p:cNvSpPr>
          <p:nvPr>
            <p:ph type="title" idx="2"/>
          </p:nvPr>
        </p:nvSpPr>
        <p:spPr>
          <a:xfrm>
            <a:off x="2091497" y="1960125"/>
            <a:ext cx="4321500" cy="1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dirty="0"/>
              <a:t>Экспертиза</a:t>
            </a:r>
            <a:endParaRPr sz="4000" dirty="0"/>
          </a:p>
        </p:txBody>
      </p:sp>
      <p:sp>
        <p:nvSpPr>
          <p:cNvPr id="1639" name="Google Shape;1639;p110"/>
          <p:cNvSpPr txBox="1">
            <a:spLocks noGrp="1"/>
          </p:cNvSpPr>
          <p:nvPr>
            <p:ph type="subTitle" idx="1"/>
          </p:nvPr>
        </p:nvSpPr>
        <p:spPr>
          <a:xfrm>
            <a:off x="5990546" y="2017000"/>
            <a:ext cx="1936500" cy="110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Показатели и назначение системы</a:t>
            </a:r>
            <a:endParaRPr dirty="0"/>
          </a:p>
        </p:txBody>
      </p:sp>
      <p:sp>
        <p:nvSpPr>
          <p:cNvPr id="1640" name="Google Shape;1640;p110"/>
          <p:cNvSpPr/>
          <p:nvPr/>
        </p:nvSpPr>
        <p:spPr>
          <a:xfrm>
            <a:off x="2828675" y="2968810"/>
            <a:ext cx="2813100" cy="2169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1" name="Google Shape;1641;p110"/>
          <p:cNvSpPr/>
          <p:nvPr/>
        </p:nvSpPr>
        <p:spPr>
          <a:xfrm>
            <a:off x="2828675" y="0"/>
            <a:ext cx="2813100" cy="1806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42" name="Google Shape;1642;p110"/>
          <p:cNvCxnSpPr/>
          <p:nvPr/>
        </p:nvCxnSpPr>
        <p:spPr>
          <a:xfrm>
            <a:off x="2828675" y="114175"/>
            <a:ext cx="2818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43" name="Google Shape;1643;p110"/>
          <p:cNvCxnSpPr/>
          <p:nvPr/>
        </p:nvCxnSpPr>
        <p:spPr>
          <a:xfrm>
            <a:off x="2828675" y="5039675"/>
            <a:ext cx="2818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100939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6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6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8" name="Google Shape;978;p87"/>
          <p:cNvPicPr preferRelativeResize="0"/>
          <p:nvPr/>
        </p:nvPicPr>
        <p:blipFill rotWithShape="1">
          <a:blip r:embed="rId3">
            <a:alphaModFix/>
          </a:blip>
          <a:srcRect l="21832" r="21826"/>
          <a:stretch/>
        </p:blipFill>
        <p:spPr>
          <a:xfrm>
            <a:off x="9525" y="0"/>
            <a:ext cx="51517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79" name="Google Shape;979;p87"/>
          <p:cNvSpPr txBox="1">
            <a:spLocks noGrp="1"/>
          </p:cNvSpPr>
          <p:nvPr>
            <p:ph type="title"/>
          </p:nvPr>
        </p:nvSpPr>
        <p:spPr>
          <a:xfrm>
            <a:off x="6138166" y="191571"/>
            <a:ext cx="3105149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latin typeface="+mj-lt"/>
              </a:rPr>
              <a:t>Назначение системы</a:t>
            </a:r>
            <a:endParaRPr sz="2800" dirty="0">
              <a:latin typeface="+mj-lt"/>
            </a:endParaRPr>
          </a:p>
        </p:txBody>
      </p:sp>
      <p:sp>
        <p:nvSpPr>
          <p:cNvPr id="980" name="Google Shape;980;p87"/>
          <p:cNvSpPr/>
          <p:nvPr/>
        </p:nvSpPr>
        <p:spPr>
          <a:xfrm>
            <a:off x="166358" y="357561"/>
            <a:ext cx="6225592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981" name="Google Shape;981;p87"/>
          <p:cNvSpPr txBox="1">
            <a:spLocks noGrp="1"/>
          </p:cNvSpPr>
          <p:nvPr>
            <p:ph type="subTitle" idx="4294967295"/>
          </p:nvPr>
        </p:nvSpPr>
        <p:spPr>
          <a:xfrm>
            <a:off x="9525" y="365186"/>
            <a:ext cx="6446443" cy="44897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36550">
              <a:lnSpc>
                <a:spcPct val="150000"/>
              </a:lnSpc>
              <a:buClr>
                <a:schemeClr val="lt1"/>
              </a:buClr>
              <a:buSzPts val="1700"/>
            </a:pPr>
            <a:r>
              <a:rPr lang="ru-RU" sz="1400" dirty="0">
                <a:solidFill>
                  <a:schemeClr val="lt1"/>
                </a:solidFill>
                <a:latin typeface="+mj-lt"/>
              </a:rPr>
              <a:t>Система работает с шаблонными данными, которые представляют ввод данных о каждой детали автомобиля. Таким образом сотруднику СТО не надо помнить, в какой последовательности надо проводить осмотр автомобиля, а можно действовать по алгоритму. </a:t>
            </a:r>
          </a:p>
          <a:p>
            <a:pPr lvl="0" indent="-336550">
              <a:lnSpc>
                <a:spcPct val="150000"/>
              </a:lnSpc>
              <a:buClr>
                <a:schemeClr val="lt1"/>
              </a:buClr>
              <a:buSzPts val="1700"/>
            </a:pPr>
            <a:r>
              <a:rPr lang="ru-RU" sz="1400" dirty="0">
                <a:solidFill>
                  <a:schemeClr val="lt1"/>
                </a:solidFill>
                <a:latin typeface="+mj-lt"/>
              </a:rPr>
              <a:t>Система оптимизирует шаги осмотра для каждого из типа автомобиля, будь то легковой автомобиль, или грузовой. </a:t>
            </a:r>
          </a:p>
          <a:p>
            <a:pPr lvl="0" indent="-336550">
              <a:lnSpc>
                <a:spcPct val="150000"/>
              </a:lnSpc>
              <a:buClr>
                <a:schemeClr val="lt1"/>
              </a:buClr>
              <a:buSzPts val="1700"/>
            </a:pPr>
            <a:r>
              <a:rPr lang="ru-RU" sz="1400" dirty="0">
                <a:solidFill>
                  <a:schemeClr val="lt1"/>
                </a:solidFill>
                <a:latin typeface="+mj-lt"/>
              </a:rPr>
              <a:t>Система так же позволит удобно просматривать данные о каждом автомобиле любому сотруднику СТО. </a:t>
            </a:r>
          </a:p>
          <a:p>
            <a:pPr lvl="0" indent="-336550">
              <a:lnSpc>
                <a:spcPct val="150000"/>
              </a:lnSpc>
              <a:buClr>
                <a:schemeClr val="lt1"/>
              </a:buClr>
              <a:buSzPts val="1700"/>
            </a:pPr>
            <a:r>
              <a:rPr lang="ru-RU" sz="1400" dirty="0">
                <a:solidFill>
                  <a:schemeClr val="lt1"/>
                </a:solidFill>
                <a:latin typeface="+mj-lt"/>
              </a:rPr>
              <a:t>В системе встроен поиск по госномеру для поиска автомобиля в базе данных. Так же система оснащена модулем для составления отчета и накладных, что позволит составлять оценочную стоимость ремонта.</a:t>
            </a:r>
          </a:p>
        </p:txBody>
      </p:sp>
      <p:grpSp>
        <p:nvGrpSpPr>
          <p:cNvPr id="982" name="Google Shape;982;p87"/>
          <p:cNvGrpSpPr/>
          <p:nvPr/>
        </p:nvGrpSpPr>
        <p:grpSpPr>
          <a:xfrm flipH="1">
            <a:off x="89128" y="101275"/>
            <a:ext cx="5083117" cy="4935100"/>
            <a:chOff x="4571486" y="101275"/>
            <a:chExt cx="4473000" cy="4935100"/>
          </a:xfrm>
        </p:grpSpPr>
        <p:cxnSp>
          <p:nvCxnSpPr>
            <p:cNvPr id="983" name="Google Shape;983;p87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4" name="Google Shape;984;p87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5" name="Google Shape;985;p87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039526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1721F95-203A-9A26-2878-B5A7B2527F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394"/>
          <a:stretch/>
        </p:blipFill>
        <p:spPr bwMode="auto">
          <a:xfrm>
            <a:off x="4571485" y="-3000"/>
            <a:ext cx="5152263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8" name="Google Shape;748;p81"/>
          <p:cNvSpPr/>
          <p:nvPr/>
        </p:nvSpPr>
        <p:spPr>
          <a:xfrm>
            <a:off x="2766683" y="357561"/>
            <a:ext cx="5559600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49" name="Google Shape;749;p81"/>
          <p:cNvSpPr txBox="1">
            <a:spLocks noGrp="1"/>
          </p:cNvSpPr>
          <p:nvPr>
            <p:ph type="subTitle" idx="1"/>
          </p:nvPr>
        </p:nvSpPr>
        <p:spPr>
          <a:xfrm>
            <a:off x="3845042" y="1000523"/>
            <a:ext cx="2746257" cy="2195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ru-RU" sz="1600" dirty="0">
                <a:latin typeface="+mj-lt"/>
                <a:ea typeface="Times New Roman" panose="02020603050405020304" pitchFamily="18" charset="0"/>
              </a:rPr>
              <a:t>Оптимизация процессов</a:t>
            </a:r>
            <a:endParaRPr sz="1600" dirty="0">
              <a:latin typeface="+mj-lt"/>
            </a:endParaRPr>
          </a:p>
        </p:txBody>
      </p:sp>
      <p:sp>
        <p:nvSpPr>
          <p:cNvPr id="750" name="Google Shape;750;p81"/>
          <p:cNvSpPr txBox="1">
            <a:spLocks noGrp="1"/>
          </p:cNvSpPr>
          <p:nvPr>
            <p:ph type="subTitle" idx="2"/>
          </p:nvPr>
        </p:nvSpPr>
        <p:spPr>
          <a:xfrm>
            <a:off x="3845043" y="1263389"/>
            <a:ext cx="4127382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latin typeface="+mj-lt"/>
              </a:rPr>
              <a:t>Увеличит производительность сотрудников СТО и сократит время нахождения автомобилей на ремонте.</a:t>
            </a:r>
          </a:p>
        </p:txBody>
      </p:sp>
      <p:sp>
        <p:nvSpPr>
          <p:cNvPr id="751" name="Google Shape;751;p81"/>
          <p:cNvSpPr txBox="1">
            <a:spLocks noGrp="1"/>
          </p:cNvSpPr>
          <p:nvPr>
            <p:ph type="subTitle" idx="3"/>
          </p:nvPr>
        </p:nvSpPr>
        <p:spPr>
          <a:xfrm>
            <a:off x="3845043" y="3088288"/>
            <a:ext cx="2746256" cy="2621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ru-RU" sz="1600" dirty="0">
                <a:latin typeface="+mj-lt"/>
                <a:ea typeface="Times New Roman" panose="02020603050405020304" pitchFamily="18" charset="0"/>
              </a:rPr>
              <a:t>Снижение расходов</a:t>
            </a:r>
            <a:endParaRPr sz="1600" dirty="0">
              <a:latin typeface="+mj-lt"/>
            </a:endParaRPr>
          </a:p>
        </p:txBody>
      </p:sp>
      <p:sp>
        <p:nvSpPr>
          <p:cNvPr id="754" name="Google Shape;754;p81"/>
          <p:cNvSpPr txBox="1">
            <a:spLocks noGrp="1"/>
          </p:cNvSpPr>
          <p:nvPr>
            <p:ph type="subTitle" idx="6"/>
          </p:nvPr>
        </p:nvSpPr>
        <p:spPr>
          <a:xfrm>
            <a:off x="3845042" y="3350418"/>
            <a:ext cx="4127381" cy="8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+mj-lt"/>
                <a:ea typeface="Times New Roman" panose="02020603050405020304" pitchFamily="18" charset="0"/>
              </a:rPr>
              <a:t>С</a:t>
            </a:r>
            <a:r>
              <a:rPr lang="ru-RU" sz="1600" dirty="0">
                <a:effectLst/>
                <a:latin typeface="+mj-lt"/>
                <a:ea typeface="Times New Roman" panose="02020603050405020304" pitchFamily="18" charset="0"/>
              </a:rPr>
              <a:t>низит расходы на хранение бумажной документации и уменьшить вероятность ошибок при заполнении бумажных документов</a:t>
            </a:r>
            <a:endParaRPr dirty="0">
              <a:latin typeface="+mj-lt"/>
            </a:endParaRPr>
          </a:p>
        </p:txBody>
      </p:sp>
      <p:sp>
        <p:nvSpPr>
          <p:cNvPr id="757" name="Google Shape;757;p81"/>
          <p:cNvSpPr txBox="1">
            <a:spLocks noGrp="1"/>
          </p:cNvSpPr>
          <p:nvPr>
            <p:ph type="title"/>
          </p:nvPr>
        </p:nvSpPr>
        <p:spPr>
          <a:xfrm>
            <a:off x="124771" y="931255"/>
            <a:ext cx="2577754" cy="32809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/>
              <a:t>Экономическая эффективность</a:t>
            </a:r>
            <a:br>
              <a:rPr lang="ru-RU" sz="2400" dirty="0"/>
            </a:br>
            <a:r>
              <a:rPr lang="ru-RU" sz="2400" dirty="0"/>
              <a:t>системы</a:t>
            </a:r>
            <a:endParaRPr sz="2400" dirty="0"/>
          </a:p>
        </p:txBody>
      </p:sp>
      <p:sp>
        <p:nvSpPr>
          <p:cNvPr id="760" name="Google Shape;760;p81"/>
          <p:cNvSpPr/>
          <p:nvPr/>
        </p:nvSpPr>
        <p:spPr>
          <a:xfrm>
            <a:off x="3209946" y="1024675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81"/>
          <p:cNvSpPr/>
          <p:nvPr/>
        </p:nvSpPr>
        <p:spPr>
          <a:xfrm>
            <a:off x="3209946" y="3088300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81"/>
          <p:cNvSpPr/>
          <p:nvPr/>
        </p:nvSpPr>
        <p:spPr>
          <a:xfrm>
            <a:off x="3274125" y="315245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5" name="Google Shape;775;p81"/>
          <p:cNvGrpSpPr/>
          <p:nvPr/>
        </p:nvGrpSpPr>
        <p:grpSpPr>
          <a:xfrm>
            <a:off x="4571486" y="101275"/>
            <a:ext cx="4473000" cy="4935100"/>
            <a:chOff x="4571486" y="101275"/>
            <a:chExt cx="4473000" cy="4935100"/>
          </a:xfrm>
        </p:grpSpPr>
        <p:cxnSp>
          <p:nvCxnSpPr>
            <p:cNvPr id="776" name="Google Shape;776;p81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7" name="Google Shape;777;p81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8" name="Google Shape;778;p81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" name="Google Shape;14979;p141">
            <a:extLst>
              <a:ext uri="{FF2B5EF4-FFF2-40B4-BE49-F238E27FC236}">
                <a16:creationId xmlns:a16="http://schemas.microsoft.com/office/drawing/2014/main" id="{C22CD487-40EF-2C92-5CCF-3FC72F15A632}"/>
              </a:ext>
            </a:extLst>
          </p:cNvPr>
          <p:cNvGrpSpPr/>
          <p:nvPr/>
        </p:nvGrpSpPr>
        <p:grpSpPr>
          <a:xfrm>
            <a:off x="3290615" y="1110322"/>
            <a:ext cx="321362" cy="321362"/>
            <a:chOff x="7121669" y="1533610"/>
            <a:chExt cx="321362" cy="321362"/>
          </a:xfrm>
          <a:solidFill>
            <a:schemeClr val="bg1"/>
          </a:solidFill>
        </p:grpSpPr>
        <p:sp>
          <p:nvSpPr>
            <p:cNvPr id="13" name="Google Shape;14980;p141">
              <a:extLst>
                <a:ext uri="{FF2B5EF4-FFF2-40B4-BE49-F238E27FC236}">
                  <a16:creationId xmlns:a16="http://schemas.microsoft.com/office/drawing/2014/main" id="{7F5C5F8F-E233-20EA-61A5-B12AA90944B7}"/>
                </a:ext>
              </a:extLst>
            </p:cNvPr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981;p141">
              <a:extLst>
                <a:ext uri="{FF2B5EF4-FFF2-40B4-BE49-F238E27FC236}">
                  <a16:creationId xmlns:a16="http://schemas.microsoft.com/office/drawing/2014/main" id="{49E7CC91-0222-7E6F-B3E5-F31ACFCFB9D5}"/>
                </a:ext>
              </a:extLst>
            </p:cNvPr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4982;p141">
              <a:extLst>
                <a:ext uri="{FF2B5EF4-FFF2-40B4-BE49-F238E27FC236}">
                  <a16:creationId xmlns:a16="http://schemas.microsoft.com/office/drawing/2014/main" id="{52AB9575-BC73-0C12-59E0-6DE867258E29}"/>
                </a:ext>
              </a:extLst>
            </p:cNvPr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983;p141">
              <a:extLst>
                <a:ext uri="{FF2B5EF4-FFF2-40B4-BE49-F238E27FC236}">
                  <a16:creationId xmlns:a16="http://schemas.microsoft.com/office/drawing/2014/main" id="{10CFD02F-3F33-F8F0-0242-C402B1261DFE}"/>
                </a:ext>
              </a:extLst>
            </p:cNvPr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B4A8209B-8373-CC52-30F2-E60ECE1D83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571486" y="0"/>
            <a:ext cx="9753601" cy="5143500"/>
          </a:xfrm>
          <a:prstGeom prst="rect">
            <a:avLst/>
          </a:prstGeom>
        </p:spPr>
      </p:pic>
      <p:sp>
        <p:nvSpPr>
          <p:cNvPr id="748" name="Google Shape;748;p81"/>
          <p:cNvSpPr/>
          <p:nvPr/>
        </p:nvSpPr>
        <p:spPr>
          <a:xfrm>
            <a:off x="518783" y="357561"/>
            <a:ext cx="5559600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49" name="Google Shape;749;p81"/>
          <p:cNvSpPr txBox="1">
            <a:spLocks noGrp="1"/>
          </p:cNvSpPr>
          <p:nvPr>
            <p:ph type="subTitle" idx="1"/>
          </p:nvPr>
        </p:nvSpPr>
        <p:spPr>
          <a:xfrm>
            <a:off x="1597141" y="1000523"/>
            <a:ext cx="3614709" cy="2621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ru-RU" sz="1400" dirty="0">
                <a:latin typeface="+mj-lt"/>
                <a:ea typeface="Times New Roman" panose="02020603050405020304" pitchFamily="18" charset="0"/>
              </a:rPr>
              <a:t>Улучшение управления данными</a:t>
            </a:r>
            <a:endParaRPr sz="1400" dirty="0">
              <a:latin typeface="+mj-lt"/>
            </a:endParaRPr>
          </a:p>
        </p:txBody>
      </p:sp>
      <p:sp>
        <p:nvSpPr>
          <p:cNvPr id="750" name="Google Shape;750;p81"/>
          <p:cNvSpPr txBox="1">
            <a:spLocks noGrp="1"/>
          </p:cNvSpPr>
          <p:nvPr>
            <p:ph type="subTitle" idx="2"/>
          </p:nvPr>
        </p:nvSpPr>
        <p:spPr>
          <a:xfrm>
            <a:off x="1597143" y="1263389"/>
            <a:ext cx="4127382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effectLst/>
                <a:latin typeface="+mj-lt"/>
                <a:ea typeface="Times New Roman" panose="02020603050405020304" pitchFamily="18" charset="0"/>
              </a:rPr>
              <a:t>Позволяет быстро находить необходимую информацию о состоянии автомобилей</a:t>
            </a:r>
            <a:endParaRPr lang="ru-RU" sz="1400" dirty="0">
              <a:latin typeface="+mj-lt"/>
            </a:endParaRPr>
          </a:p>
        </p:txBody>
      </p:sp>
      <p:sp>
        <p:nvSpPr>
          <p:cNvPr id="751" name="Google Shape;751;p81"/>
          <p:cNvSpPr txBox="1">
            <a:spLocks noGrp="1"/>
          </p:cNvSpPr>
          <p:nvPr>
            <p:ph type="subTitle" idx="3"/>
          </p:nvPr>
        </p:nvSpPr>
        <p:spPr>
          <a:xfrm>
            <a:off x="1597142" y="3088288"/>
            <a:ext cx="4399797" cy="2621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ru-RU" sz="1400" dirty="0">
                <a:latin typeface="+mj-lt"/>
                <a:ea typeface="Times New Roman" panose="02020603050405020304" pitchFamily="18" charset="0"/>
              </a:rPr>
              <a:t>Повышение удовлетворенности клиентов</a:t>
            </a:r>
            <a:endParaRPr sz="1400" dirty="0">
              <a:latin typeface="+mj-lt"/>
            </a:endParaRPr>
          </a:p>
        </p:txBody>
      </p:sp>
      <p:sp>
        <p:nvSpPr>
          <p:cNvPr id="754" name="Google Shape;754;p81"/>
          <p:cNvSpPr txBox="1">
            <a:spLocks noGrp="1"/>
          </p:cNvSpPr>
          <p:nvPr>
            <p:ph type="subTitle" idx="6"/>
          </p:nvPr>
        </p:nvSpPr>
        <p:spPr>
          <a:xfrm>
            <a:off x="1597142" y="3350418"/>
            <a:ext cx="4127381" cy="8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latin typeface="+mj-lt"/>
                <a:ea typeface="Times New Roman" panose="02020603050405020304" pitchFamily="18" charset="0"/>
              </a:rPr>
              <a:t>Б</a:t>
            </a:r>
            <a:r>
              <a:rPr lang="ru-RU" sz="1400" dirty="0">
                <a:effectLst/>
                <a:latin typeface="+mj-lt"/>
                <a:ea typeface="Times New Roman" panose="02020603050405020304" pitchFamily="18" charset="0"/>
              </a:rPr>
              <a:t>лагодаря быстрому и качественному обслуживанию, клиенты будут более довольны сервисом и вернутся снова в этот автосервис</a:t>
            </a:r>
            <a:endParaRPr sz="1400" dirty="0">
              <a:latin typeface="+mj-lt"/>
            </a:endParaRPr>
          </a:p>
        </p:txBody>
      </p:sp>
      <p:sp>
        <p:nvSpPr>
          <p:cNvPr id="760" name="Google Shape;760;p81"/>
          <p:cNvSpPr/>
          <p:nvPr/>
        </p:nvSpPr>
        <p:spPr>
          <a:xfrm>
            <a:off x="962046" y="1024675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81"/>
          <p:cNvSpPr/>
          <p:nvPr/>
        </p:nvSpPr>
        <p:spPr>
          <a:xfrm>
            <a:off x="962046" y="3088300"/>
            <a:ext cx="482700" cy="48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5" name="Google Shape;775;p81"/>
          <p:cNvGrpSpPr/>
          <p:nvPr/>
        </p:nvGrpSpPr>
        <p:grpSpPr>
          <a:xfrm>
            <a:off x="4571486" y="101275"/>
            <a:ext cx="4473000" cy="4935100"/>
            <a:chOff x="4571486" y="101275"/>
            <a:chExt cx="4473000" cy="4935100"/>
          </a:xfrm>
        </p:grpSpPr>
        <p:cxnSp>
          <p:nvCxnSpPr>
            <p:cNvPr id="776" name="Google Shape;776;p81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7" name="Google Shape;777;p81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8" name="Google Shape;778;p81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" name="Google Shape;772;p81">
            <a:extLst>
              <a:ext uri="{FF2B5EF4-FFF2-40B4-BE49-F238E27FC236}">
                <a16:creationId xmlns:a16="http://schemas.microsoft.com/office/drawing/2014/main" id="{E497C941-94BB-7F5B-2EEE-E26D9E1C92AD}"/>
              </a:ext>
            </a:extLst>
          </p:cNvPr>
          <p:cNvGrpSpPr/>
          <p:nvPr/>
        </p:nvGrpSpPr>
        <p:grpSpPr>
          <a:xfrm>
            <a:off x="1039870" y="3191110"/>
            <a:ext cx="327085" cy="277080"/>
            <a:chOff x="2770052" y="2009628"/>
            <a:chExt cx="327085" cy="277080"/>
          </a:xfrm>
        </p:grpSpPr>
        <p:sp>
          <p:nvSpPr>
            <p:cNvPr id="5" name="Google Shape;773;p81">
              <a:extLst>
                <a:ext uri="{FF2B5EF4-FFF2-40B4-BE49-F238E27FC236}">
                  <a16:creationId xmlns:a16="http://schemas.microsoft.com/office/drawing/2014/main" id="{099B9643-D24E-9A5A-415C-5DB00AF0BDB5}"/>
                </a:ext>
              </a:extLst>
            </p:cNvPr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4;p81">
              <a:extLst>
                <a:ext uri="{FF2B5EF4-FFF2-40B4-BE49-F238E27FC236}">
                  <a16:creationId xmlns:a16="http://schemas.microsoft.com/office/drawing/2014/main" id="{DF0EE5DC-F086-4353-1767-E2BD63218E8C}"/>
                </a:ext>
              </a:extLst>
            </p:cNvPr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Google Shape;5471;p127">
            <a:extLst>
              <a:ext uri="{FF2B5EF4-FFF2-40B4-BE49-F238E27FC236}">
                <a16:creationId xmlns:a16="http://schemas.microsoft.com/office/drawing/2014/main" id="{6BB08A1F-CE44-67EC-D5A6-D96C6FB4DE72}"/>
              </a:ext>
            </a:extLst>
          </p:cNvPr>
          <p:cNvGrpSpPr/>
          <p:nvPr/>
        </p:nvGrpSpPr>
        <p:grpSpPr>
          <a:xfrm>
            <a:off x="1084315" y="1105542"/>
            <a:ext cx="317938" cy="315693"/>
            <a:chOff x="7124697" y="2723798"/>
            <a:chExt cx="479842" cy="476454"/>
          </a:xfrm>
          <a:solidFill>
            <a:schemeClr val="bg1"/>
          </a:solidFill>
        </p:grpSpPr>
        <p:sp>
          <p:nvSpPr>
            <p:cNvPr id="8" name="Google Shape;5472;p127">
              <a:extLst>
                <a:ext uri="{FF2B5EF4-FFF2-40B4-BE49-F238E27FC236}">
                  <a16:creationId xmlns:a16="http://schemas.microsoft.com/office/drawing/2014/main" id="{52678139-BD9C-8D1D-076C-0CEA8404F426}"/>
                </a:ext>
              </a:extLst>
            </p:cNvPr>
            <p:cNvSpPr/>
            <p:nvPr/>
          </p:nvSpPr>
          <p:spPr>
            <a:xfrm>
              <a:off x="7124697" y="2723798"/>
              <a:ext cx="479842" cy="476454"/>
            </a:xfrm>
            <a:custGeom>
              <a:avLst/>
              <a:gdLst/>
              <a:ahLst/>
              <a:cxnLst/>
              <a:rect l="l" t="t" r="r" b="b"/>
              <a:pathLst>
                <a:path w="22433" h="22272" extrusionOk="0">
                  <a:moveTo>
                    <a:pt x="12205" y="1341"/>
                  </a:moveTo>
                  <a:lnTo>
                    <a:pt x="10726" y="2821"/>
                  </a:lnTo>
                  <a:lnTo>
                    <a:pt x="9242" y="1341"/>
                  </a:lnTo>
                  <a:close/>
                  <a:moveTo>
                    <a:pt x="7143" y="1344"/>
                  </a:moveTo>
                  <a:lnTo>
                    <a:pt x="5659" y="2824"/>
                  </a:lnTo>
                  <a:lnTo>
                    <a:pt x="4179" y="1344"/>
                  </a:lnTo>
                  <a:close/>
                  <a:moveTo>
                    <a:pt x="15889" y="1341"/>
                  </a:moveTo>
                  <a:cubicBezTo>
                    <a:pt x="15688" y="1835"/>
                    <a:pt x="15674" y="2385"/>
                    <a:pt x="15851" y="2887"/>
                  </a:cubicBezTo>
                  <a:lnTo>
                    <a:pt x="14305" y="1341"/>
                  </a:lnTo>
                  <a:close/>
                  <a:moveTo>
                    <a:pt x="3128" y="1522"/>
                  </a:moveTo>
                  <a:lnTo>
                    <a:pt x="4608" y="3005"/>
                  </a:lnTo>
                  <a:lnTo>
                    <a:pt x="1634" y="3005"/>
                  </a:lnTo>
                  <a:lnTo>
                    <a:pt x="3128" y="1522"/>
                  </a:lnTo>
                  <a:close/>
                  <a:moveTo>
                    <a:pt x="8191" y="1525"/>
                  </a:moveTo>
                  <a:lnTo>
                    <a:pt x="9671" y="3005"/>
                  </a:lnTo>
                  <a:lnTo>
                    <a:pt x="6711" y="3005"/>
                  </a:lnTo>
                  <a:lnTo>
                    <a:pt x="8191" y="1525"/>
                  </a:lnTo>
                  <a:close/>
                  <a:moveTo>
                    <a:pt x="13254" y="1525"/>
                  </a:moveTo>
                  <a:lnTo>
                    <a:pt x="14733" y="3005"/>
                  </a:lnTo>
                  <a:lnTo>
                    <a:pt x="11774" y="3005"/>
                  </a:lnTo>
                  <a:lnTo>
                    <a:pt x="13254" y="1525"/>
                  </a:lnTo>
                  <a:close/>
                  <a:moveTo>
                    <a:pt x="17902" y="857"/>
                  </a:moveTo>
                  <a:cubicBezTo>
                    <a:pt x="18431" y="857"/>
                    <a:pt x="18908" y="1177"/>
                    <a:pt x="19110" y="1665"/>
                  </a:cubicBezTo>
                  <a:cubicBezTo>
                    <a:pt x="19312" y="2152"/>
                    <a:pt x="19201" y="2713"/>
                    <a:pt x="18828" y="3089"/>
                  </a:cubicBezTo>
                  <a:cubicBezTo>
                    <a:pt x="18577" y="3338"/>
                    <a:pt x="18243" y="3470"/>
                    <a:pt x="17903" y="3470"/>
                  </a:cubicBezTo>
                  <a:cubicBezTo>
                    <a:pt x="17735" y="3470"/>
                    <a:pt x="17566" y="3438"/>
                    <a:pt x="17404" y="3371"/>
                  </a:cubicBezTo>
                  <a:cubicBezTo>
                    <a:pt x="16917" y="3169"/>
                    <a:pt x="16596" y="2692"/>
                    <a:pt x="16596" y="2163"/>
                  </a:cubicBezTo>
                  <a:cubicBezTo>
                    <a:pt x="16596" y="1442"/>
                    <a:pt x="17181" y="857"/>
                    <a:pt x="17902" y="857"/>
                  </a:cubicBezTo>
                  <a:close/>
                  <a:moveTo>
                    <a:pt x="18734" y="4175"/>
                  </a:moveTo>
                  <a:lnTo>
                    <a:pt x="18734" y="5777"/>
                  </a:lnTo>
                  <a:lnTo>
                    <a:pt x="17171" y="4214"/>
                  </a:lnTo>
                  <a:lnTo>
                    <a:pt x="17171" y="4214"/>
                  </a:lnTo>
                  <a:cubicBezTo>
                    <a:pt x="17409" y="4298"/>
                    <a:pt x="17658" y="4341"/>
                    <a:pt x="17907" y="4341"/>
                  </a:cubicBezTo>
                  <a:cubicBezTo>
                    <a:pt x="18189" y="4341"/>
                    <a:pt x="18470" y="4286"/>
                    <a:pt x="18734" y="4175"/>
                  </a:cubicBezTo>
                  <a:close/>
                  <a:moveTo>
                    <a:pt x="17073" y="5345"/>
                  </a:moveTo>
                  <a:lnTo>
                    <a:pt x="18553" y="6825"/>
                  </a:lnTo>
                  <a:lnTo>
                    <a:pt x="17073" y="8308"/>
                  </a:lnTo>
                  <a:lnTo>
                    <a:pt x="17073" y="5345"/>
                  </a:lnTo>
                  <a:close/>
                  <a:moveTo>
                    <a:pt x="6690" y="7539"/>
                  </a:moveTo>
                  <a:lnTo>
                    <a:pt x="8974" y="9823"/>
                  </a:lnTo>
                  <a:lnTo>
                    <a:pt x="4402" y="9823"/>
                  </a:lnTo>
                  <a:lnTo>
                    <a:pt x="6690" y="7539"/>
                  </a:lnTo>
                  <a:close/>
                  <a:moveTo>
                    <a:pt x="18734" y="7880"/>
                  </a:moveTo>
                  <a:lnTo>
                    <a:pt x="18734" y="10843"/>
                  </a:lnTo>
                  <a:lnTo>
                    <a:pt x="17254" y="9360"/>
                  </a:lnTo>
                  <a:lnTo>
                    <a:pt x="18734" y="7880"/>
                  </a:lnTo>
                  <a:close/>
                  <a:moveTo>
                    <a:pt x="11896" y="10694"/>
                  </a:moveTo>
                  <a:cubicBezTo>
                    <a:pt x="12136" y="10694"/>
                    <a:pt x="12331" y="10889"/>
                    <a:pt x="12331" y="11129"/>
                  </a:cubicBezTo>
                  <a:lnTo>
                    <a:pt x="12331" y="12316"/>
                  </a:lnTo>
                  <a:lnTo>
                    <a:pt x="1014" y="12316"/>
                  </a:lnTo>
                  <a:lnTo>
                    <a:pt x="1014" y="11129"/>
                  </a:lnTo>
                  <a:cubicBezTo>
                    <a:pt x="1014" y="10889"/>
                    <a:pt x="1209" y="10694"/>
                    <a:pt x="1449" y="10694"/>
                  </a:cubicBezTo>
                  <a:close/>
                  <a:moveTo>
                    <a:pt x="17073" y="10412"/>
                  </a:moveTo>
                  <a:lnTo>
                    <a:pt x="18553" y="11891"/>
                  </a:lnTo>
                  <a:lnTo>
                    <a:pt x="17073" y="13375"/>
                  </a:lnTo>
                  <a:lnTo>
                    <a:pt x="17073" y="10412"/>
                  </a:lnTo>
                  <a:close/>
                  <a:moveTo>
                    <a:pt x="18734" y="12946"/>
                  </a:moveTo>
                  <a:lnTo>
                    <a:pt x="18734" y="15906"/>
                  </a:lnTo>
                  <a:lnTo>
                    <a:pt x="17254" y="14426"/>
                  </a:lnTo>
                  <a:lnTo>
                    <a:pt x="18734" y="12946"/>
                  </a:lnTo>
                  <a:close/>
                  <a:moveTo>
                    <a:pt x="17073" y="15474"/>
                  </a:moveTo>
                  <a:lnTo>
                    <a:pt x="18553" y="16954"/>
                  </a:lnTo>
                  <a:lnTo>
                    <a:pt x="17073" y="18438"/>
                  </a:lnTo>
                  <a:lnTo>
                    <a:pt x="17073" y="15474"/>
                  </a:lnTo>
                  <a:close/>
                  <a:moveTo>
                    <a:pt x="18734" y="18006"/>
                  </a:moveTo>
                  <a:lnTo>
                    <a:pt x="18734" y="19050"/>
                  </a:lnTo>
                  <a:lnTo>
                    <a:pt x="17690" y="19050"/>
                  </a:lnTo>
                  <a:lnTo>
                    <a:pt x="18734" y="18006"/>
                  </a:lnTo>
                  <a:close/>
                  <a:moveTo>
                    <a:pt x="12331" y="13187"/>
                  </a:moveTo>
                  <a:lnTo>
                    <a:pt x="12331" y="19921"/>
                  </a:lnTo>
                  <a:lnTo>
                    <a:pt x="1014" y="19921"/>
                  </a:lnTo>
                  <a:lnTo>
                    <a:pt x="1014" y="13187"/>
                  </a:lnTo>
                  <a:close/>
                  <a:moveTo>
                    <a:pt x="19647" y="19924"/>
                  </a:moveTo>
                  <a:cubicBezTo>
                    <a:pt x="20535" y="19924"/>
                    <a:pt x="21308" y="20537"/>
                    <a:pt x="21509" y="21404"/>
                  </a:cubicBezTo>
                  <a:lnTo>
                    <a:pt x="14298" y="21404"/>
                  </a:lnTo>
                  <a:cubicBezTo>
                    <a:pt x="14500" y="20537"/>
                    <a:pt x="15273" y="19924"/>
                    <a:pt x="16165" y="19924"/>
                  </a:cubicBezTo>
                  <a:close/>
                  <a:moveTo>
                    <a:pt x="17893" y="1"/>
                  </a:moveTo>
                  <a:cubicBezTo>
                    <a:pt x="17415" y="1"/>
                    <a:pt x="16936" y="157"/>
                    <a:pt x="16537" y="474"/>
                  </a:cubicBezTo>
                  <a:lnTo>
                    <a:pt x="3128" y="474"/>
                  </a:lnTo>
                  <a:cubicBezTo>
                    <a:pt x="3013" y="474"/>
                    <a:pt x="2901" y="519"/>
                    <a:pt x="2821" y="599"/>
                  </a:cubicBezTo>
                  <a:lnTo>
                    <a:pt x="276" y="3134"/>
                  </a:lnTo>
                  <a:cubicBezTo>
                    <a:pt x="1" y="3406"/>
                    <a:pt x="192" y="3876"/>
                    <a:pt x="582" y="3876"/>
                  </a:cubicBezTo>
                  <a:lnTo>
                    <a:pt x="6255" y="3876"/>
                  </a:lnTo>
                  <a:lnTo>
                    <a:pt x="6255" y="4823"/>
                  </a:lnTo>
                  <a:cubicBezTo>
                    <a:pt x="5273" y="5171"/>
                    <a:pt x="5074" y="6470"/>
                    <a:pt x="5903" y="7097"/>
                  </a:cubicBezTo>
                  <a:lnTo>
                    <a:pt x="3173" y="9827"/>
                  </a:lnTo>
                  <a:lnTo>
                    <a:pt x="1453" y="9827"/>
                  </a:lnTo>
                  <a:cubicBezTo>
                    <a:pt x="732" y="9827"/>
                    <a:pt x="147" y="10408"/>
                    <a:pt x="147" y="11132"/>
                  </a:cubicBezTo>
                  <a:lnTo>
                    <a:pt x="147" y="20360"/>
                  </a:lnTo>
                  <a:cubicBezTo>
                    <a:pt x="147" y="20600"/>
                    <a:pt x="342" y="20795"/>
                    <a:pt x="582" y="20795"/>
                  </a:cubicBezTo>
                  <a:lnTo>
                    <a:pt x="12770" y="20795"/>
                  </a:lnTo>
                  <a:cubicBezTo>
                    <a:pt x="13010" y="20795"/>
                    <a:pt x="13205" y="20600"/>
                    <a:pt x="13205" y="20360"/>
                  </a:cubicBezTo>
                  <a:lnTo>
                    <a:pt x="13205" y="11132"/>
                  </a:lnTo>
                  <a:cubicBezTo>
                    <a:pt x="13205" y="10408"/>
                    <a:pt x="12620" y="9827"/>
                    <a:pt x="11899" y="9827"/>
                  </a:cubicBezTo>
                  <a:lnTo>
                    <a:pt x="10207" y="9827"/>
                  </a:lnTo>
                  <a:lnTo>
                    <a:pt x="7477" y="7097"/>
                  </a:lnTo>
                  <a:cubicBezTo>
                    <a:pt x="7804" y="6849"/>
                    <a:pt x="7996" y="6463"/>
                    <a:pt x="7996" y="6056"/>
                  </a:cubicBezTo>
                  <a:cubicBezTo>
                    <a:pt x="7996" y="5812"/>
                    <a:pt x="7801" y="5620"/>
                    <a:pt x="7560" y="5620"/>
                  </a:cubicBezTo>
                  <a:cubicBezTo>
                    <a:pt x="7320" y="5620"/>
                    <a:pt x="7125" y="5812"/>
                    <a:pt x="7125" y="6056"/>
                  </a:cubicBezTo>
                  <a:cubicBezTo>
                    <a:pt x="7125" y="6317"/>
                    <a:pt x="6910" y="6491"/>
                    <a:pt x="6687" y="6491"/>
                  </a:cubicBezTo>
                  <a:cubicBezTo>
                    <a:pt x="6580" y="6491"/>
                    <a:pt x="6471" y="6451"/>
                    <a:pt x="6384" y="6362"/>
                  </a:cubicBezTo>
                  <a:cubicBezTo>
                    <a:pt x="6108" y="6087"/>
                    <a:pt x="6303" y="5620"/>
                    <a:pt x="6690" y="5620"/>
                  </a:cubicBezTo>
                  <a:cubicBezTo>
                    <a:pt x="6930" y="5620"/>
                    <a:pt x="7125" y="5425"/>
                    <a:pt x="7125" y="5185"/>
                  </a:cubicBezTo>
                  <a:lnTo>
                    <a:pt x="7125" y="3876"/>
                  </a:lnTo>
                  <a:lnTo>
                    <a:pt x="16203" y="3876"/>
                  </a:lnTo>
                  <a:lnTo>
                    <a:pt x="16203" y="19050"/>
                  </a:lnTo>
                  <a:lnTo>
                    <a:pt x="16165" y="19050"/>
                  </a:lnTo>
                  <a:cubicBezTo>
                    <a:pt x="14625" y="19054"/>
                    <a:pt x="13379" y="20300"/>
                    <a:pt x="13379" y="21836"/>
                  </a:cubicBezTo>
                  <a:cubicBezTo>
                    <a:pt x="13379" y="22076"/>
                    <a:pt x="13574" y="22271"/>
                    <a:pt x="13814" y="22271"/>
                  </a:cubicBezTo>
                  <a:lnTo>
                    <a:pt x="21997" y="22271"/>
                  </a:lnTo>
                  <a:cubicBezTo>
                    <a:pt x="22237" y="22271"/>
                    <a:pt x="22432" y="22076"/>
                    <a:pt x="22432" y="21836"/>
                  </a:cubicBezTo>
                  <a:cubicBezTo>
                    <a:pt x="22429" y="20300"/>
                    <a:pt x="21182" y="19054"/>
                    <a:pt x="19643" y="19050"/>
                  </a:cubicBezTo>
                  <a:lnTo>
                    <a:pt x="19605" y="19050"/>
                  </a:lnTo>
                  <a:lnTo>
                    <a:pt x="19605" y="3555"/>
                  </a:lnTo>
                  <a:lnTo>
                    <a:pt x="19605" y="3521"/>
                  </a:lnTo>
                  <a:cubicBezTo>
                    <a:pt x="20287" y="2654"/>
                    <a:pt x="20211" y="1411"/>
                    <a:pt x="19427" y="634"/>
                  </a:cubicBezTo>
                  <a:cubicBezTo>
                    <a:pt x="19005" y="214"/>
                    <a:pt x="18450" y="1"/>
                    <a:pt x="178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473;p127">
              <a:extLst>
                <a:ext uri="{FF2B5EF4-FFF2-40B4-BE49-F238E27FC236}">
                  <a16:creationId xmlns:a16="http://schemas.microsoft.com/office/drawing/2014/main" id="{452A2A8C-4E37-2CF4-2529-7D5ABCE08EDB}"/>
                </a:ext>
              </a:extLst>
            </p:cNvPr>
            <p:cNvSpPr/>
            <p:nvPr/>
          </p:nvSpPr>
          <p:spPr>
            <a:xfrm>
              <a:off x="7176717" y="2961811"/>
              <a:ext cx="20770" cy="18740"/>
            </a:xfrm>
            <a:custGeom>
              <a:avLst/>
              <a:gdLst/>
              <a:ahLst/>
              <a:cxnLst/>
              <a:rect l="l" t="t" r="r" b="b"/>
              <a:pathLst>
                <a:path w="971" h="876" extrusionOk="0">
                  <a:moveTo>
                    <a:pt x="542" y="1"/>
                  </a:moveTo>
                  <a:cubicBezTo>
                    <a:pt x="260" y="1"/>
                    <a:pt x="1" y="285"/>
                    <a:pt x="135" y="605"/>
                  </a:cubicBezTo>
                  <a:cubicBezTo>
                    <a:pt x="211" y="791"/>
                    <a:pt x="371" y="875"/>
                    <a:pt x="531" y="875"/>
                  </a:cubicBezTo>
                  <a:cubicBezTo>
                    <a:pt x="751" y="875"/>
                    <a:pt x="971" y="715"/>
                    <a:pt x="971" y="438"/>
                  </a:cubicBezTo>
                  <a:cubicBezTo>
                    <a:pt x="971" y="323"/>
                    <a:pt x="926" y="212"/>
                    <a:pt x="846" y="132"/>
                  </a:cubicBezTo>
                  <a:cubicBezTo>
                    <a:pt x="754" y="40"/>
                    <a:pt x="646" y="1"/>
                    <a:pt x="5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474;p127">
              <a:extLst>
                <a:ext uri="{FF2B5EF4-FFF2-40B4-BE49-F238E27FC236}">
                  <a16:creationId xmlns:a16="http://schemas.microsoft.com/office/drawing/2014/main" id="{1ADB6086-8D7A-5D19-2F9F-14F77B440057}"/>
                </a:ext>
              </a:extLst>
            </p:cNvPr>
            <p:cNvSpPr/>
            <p:nvPr/>
          </p:nvSpPr>
          <p:spPr>
            <a:xfrm>
              <a:off x="7216931" y="2961811"/>
              <a:ext cx="20706" cy="18740"/>
            </a:xfrm>
            <a:custGeom>
              <a:avLst/>
              <a:gdLst/>
              <a:ahLst/>
              <a:cxnLst/>
              <a:rect l="l" t="t" r="r" b="b"/>
              <a:pathLst>
                <a:path w="968" h="876" extrusionOk="0">
                  <a:moveTo>
                    <a:pt x="539" y="1"/>
                  </a:moveTo>
                  <a:cubicBezTo>
                    <a:pt x="258" y="1"/>
                    <a:pt x="0" y="285"/>
                    <a:pt x="132" y="605"/>
                  </a:cubicBezTo>
                  <a:cubicBezTo>
                    <a:pt x="208" y="791"/>
                    <a:pt x="368" y="875"/>
                    <a:pt x="527" y="875"/>
                  </a:cubicBezTo>
                  <a:cubicBezTo>
                    <a:pt x="748" y="875"/>
                    <a:pt x="968" y="715"/>
                    <a:pt x="968" y="438"/>
                  </a:cubicBezTo>
                  <a:cubicBezTo>
                    <a:pt x="968" y="323"/>
                    <a:pt x="922" y="212"/>
                    <a:pt x="842" y="132"/>
                  </a:cubicBezTo>
                  <a:cubicBezTo>
                    <a:pt x="751" y="40"/>
                    <a:pt x="643" y="1"/>
                    <a:pt x="5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475;p127">
              <a:extLst>
                <a:ext uri="{FF2B5EF4-FFF2-40B4-BE49-F238E27FC236}">
                  <a16:creationId xmlns:a16="http://schemas.microsoft.com/office/drawing/2014/main" id="{44B094A1-8674-6839-2432-F32DCE221606}"/>
                </a:ext>
              </a:extLst>
            </p:cNvPr>
            <p:cNvSpPr/>
            <p:nvPr/>
          </p:nvSpPr>
          <p:spPr>
            <a:xfrm>
              <a:off x="7257058" y="2961811"/>
              <a:ext cx="20791" cy="18740"/>
            </a:xfrm>
            <a:custGeom>
              <a:avLst/>
              <a:gdLst/>
              <a:ahLst/>
              <a:cxnLst/>
              <a:rect l="l" t="t" r="r" b="b"/>
              <a:pathLst>
                <a:path w="972" h="876" extrusionOk="0">
                  <a:moveTo>
                    <a:pt x="540" y="1"/>
                  </a:moveTo>
                  <a:cubicBezTo>
                    <a:pt x="259" y="1"/>
                    <a:pt x="1" y="285"/>
                    <a:pt x="133" y="605"/>
                  </a:cubicBezTo>
                  <a:cubicBezTo>
                    <a:pt x="209" y="791"/>
                    <a:pt x="369" y="875"/>
                    <a:pt x="529" y="875"/>
                  </a:cubicBezTo>
                  <a:cubicBezTo>
                    <a:pt x="751" y="875"/>
                    <a:pt x="972" y="715"/>
                    <a:pt x="972" y="438"/>
                  </a:cubicBezTo>
                  <a:cubicBezTo>
                    <a:pt x="969" y="323"/>
                    <a:pt x="923" y="212"/>
                    <a:pt x="843" y="132"/>
                  </a:cubicBezTo>
                  <a:cubicBezTo>
                    <a:pt x="752" y="40"/>
                    <a:pt x="644" y="1"/>
                    <a:pt x="5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476;p127">
              <a:extLst>
                <a:ext uri="{FF2B5EF4-FFF2-40B4-BE49-F238E27FC236}">
                  <a16:creationId xmlns:a16="http://schemas.microsoft.com/office/drawing/2014/main" id="{8B454FD8-5E66-C58C-0B11-9CF3EF7DA0F8}"/>
                </a:ext>
              </a:extLst>
            </p:cNvPr>
            <p:cNvSpPr/>
            <p:nvPr/>
          </p:nvSpPr>
          <p:spPr>
            <a:xfrm>
              <a:off x="7159413" y="3026374"/>
              <a:ext cx="216018" cy="70788"/>
            </a:xfrm>
            <a:custGeom>
              <a:avLst/>
              <a:gdLst/>
              <a:ahLst/>
              <a:cxnLst/>
              <a:rect l="l" t="t" r="r" b="b"/>
              <a:pathLst>
                <a:path w="10099" h="3309" extrusionOk="0">
                  <a:moveTo>
                    <a:pt x="9228" y="871"/>
                  </a:moveTo>
                  <a:lnTo>
                    <a:pt x="9228" y="2438"/>
                  </a:lnTo>
                  <a:lnTo>
                    <a:pt x="871" y="2438"/>
                  </a:lnTo>
                  <a:lnTo>
                    <a:pt x="871" y="871"/>
                  </a:lnTo>
                  <a:close/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2873"/>
                  </a:lnTo>
                  <a:cubicBezTo>
                    <a:pt x="1" y="3113"/>
                    <a:pt x="196" y="3308"/>
                    <a:pt x="436" y="3308"/>
                  </a:cubicBezTo>
                  <a:lnTo>
                    <a:pt x="9663" y="3308"/>
                  </a:lnTo>
                  <a:cubicBezTo>
                    <a:pt x="9903" y="3308"/>
                    <a:pt x="10098" y="3113"/>
                    <a:pt x="10098" y="2873"/>
                  </a:cubicBezTo>
                  <a:lnTo>
                    <a:pt x="10098" y="436"/>
                  </a:lnTo>
                  <a:cubicBezTo>
                    <a:pt x="10098" y="195"/>
                    <a:pt x="9903" y="0"/>
                    <a:pt x="9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477;p127">
              <a:extLst>
                <a:ext uri="{FF2B5EF4-FFF2-40B4-BE49-F238E27FC236}">
                  <a16:creationId xmlns:a16="http://schemas.microsoft.com/office/drawing/2014/main" id="{4E192A10-2B7A-088F-34EF-A3F663F927FE}"/>
                </a:ext>
              </a:extLst>
            </p:cNvPr>
            <p:cNvSpPr/>
            <p:nvPr/>
          </p:nvSpPr>
          <p:spPr>
            <a:xfrm>
              <a:off x="7268694" y="3115944"/>
              <a:ext cx="20791" cy="18697"/>
            </a:xfrm>
            <a:custGeom>
              <a:avLst/>
              <a:gdLst/>
              <a:ahLst/>
              <a:cxnLst/>
              <a:rect l="l" t="t" r="r" b="b"/>
              <a:pathLst>
                <a:path w="972" h="874" extrusionOk="0">
                  <a:moveTo>
                    <a:pt x="542" y="0"/>
                  </a:moveTo>
                  <a:cubicBezTo>
                    <a:pt x="261" y="0"/>
                    <a:pt x="1" y="285"/>
                    <a:pt x="136" y="605"/>
                  </a:cubicBezTo>
                  <a:cubicBezTo>
                    <a:pt x="212" y="789"/>
                    <a:pt x="372" y="873"/>
                    <a:pt x="531" y="873"/>
                  </a:cubicBezTo>
                  <a:cubicBezTo>
                    <a:pt x="752" y="873"/>
                    <a:pt x="971" y="714"/>
                    <a:pt x="971" y="437"/>
                  </a:cubicBezTo>
                  <a:cubicBezTo>
                    <a:pt x="971" y="322"/>
                    <a:pt x="926" y="211"/>
                    <a:pt x="846" y="131"/>
                  </a:cubicBezTo>
                  <a:cubicBezTo>
                    <a:pt x="754" y="39"/>
                    <a:pt x="647" y="0"/>
                    <a:pt x="5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478;p127">
              <a:extLst>
                <a:ext uri="{FF2B5EF4-FFF2-40B4-BE49-F238E27FC236}">
                  <a16:creationId xmlns:a16="http://schemas.microsoft.com/office/drawing/2014/main" id="{8AD15C53-CCE8-D281-B923-821DB0A53F17}"/>
                </a:ext>
              </a:extLst>
            </p:cNvPr>
            <p:cNvSpPr/>
            <p:nvPr/>
          </p:nvSpPr>
          <p:spPr>
            <a:xfrm>
              <a:off x="7159413" y="3115987"/>
              <a:ext cx="94694" cy="18633"/>
            </a:xfrm>
            <a:custGeom>
              <a:avLst/>
              <a:gdLst/>
              <a:ahLst/>
              <a:cxnLst/>
              <a:rect l="l" t="t" r="r" b="b"/>
              <a:pathLst>
                <a:path w="4427" h="871" extrusionOk="0">
                  <a:moveTo>
                    <a:pt x="436" y="0"/>
                  </a:moveTo>
                  <a:cubicBezTo>
                    <a:pt x="196" y="0"/>
                    <a:pt x="1" y="195"/>
                    <a:pt x="1" y="435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3991" y="871"/>
                  </a:lnTo>
                  <a:cubicBezTo>
                    <a:pt x="4231" y="871"/>
                    <a:pt x="4426" y="676"/>
                    <a:pt x="4426" y="435"/>
                  </a:cubicBezTo>
                  <a:cubicBezTo>
                    <a:pt x="4426" y="195"/>
                    <a:pt x="4231" y="0"/>
                    <a:pt x="39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479;p127">
              <a:extLst>
                <a:ext uri="{FF2B5EF4-FFF2-40B4-BE49-F238E27FC236}">
                  <a16:creationId xmlns:a16="http://schemas.microsoft.com/office/drawing/2014/main" id="{099C1E99-12FE-0F91-3137-A5A7ACA75890}"/>
                </a:ext>
              </a:extLst>
            </p:cNvPr>
            <p:cNvSpPr/>
            <p:nvPr/>
          </p:nvSpPr>
          <p:spPr>
            <a:xfrm>
              <a:off x="7316202" y="3115987"/>
              <a:ext cx="59229" cy="18633"/>
            </a:xfrm>
            <a:custGeom>
              <a:avLst/>
              <a:gdLst/>
              <a:ahLst/>
              <a:cxnLst/>
              <a:rect l="l" t="t" r="r" b="b"/>
              <a:pathLst>
                <a:path w="2769" h="871" extrusionOk="0">
                  <a:moveTo>
                    <a:pt x="436" y="0"/>
                  </a:moveTo>
                  <a:cubicBezTo>
                    <a:pt x="192" y="0"/>
                    <a:pt x="0" y="195"/>
                    <a:pt x="0" y="435"/>
                  </a:cubicBezTo>
                  <a:cubicBezTo>
                    <a:pt x="0" y="676"/>
                    <a:pt x="192" y="871"/>
                    <a:pt x="436" y="871"/>
                  </a:cubicBezTo>
                  <a:lnTo>
                    <a:pt x="2333" y="871"/>
                  </a:lnTo>
                  <a:cubicBezTo>
                    <a:pt x="2573" y="871"/>
                    <a:pt x="2768" y="676"/>
                    <a:pt x="2768" y="435"/>
                  </a:cubicBezTo>
                  <a:cubicBezTo>
                    <a:pt x="2768" y="195"/>
                    <a:pt x="2573" y="0"/>
                    <a:pt x="2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480;p127">
              <a:extLst>
                <a:ext uri="{FF2B5EF4-FFF2-40B4-BE49-F238E27FC236}">
                  <a16:creationId xmlns:a16="http://schemas.microsoft.com/office/drawing/2014/main" id="{DFC12FE6-64DF-9C2F-E1E1-88C6CFC2C0E3}"/>
                </a:ext>
              </a:extLst>
            </p:cNvPr>
            <p:cNvSpPr/>
            <p:nvPr/>
          </p:nvSpPr>
          <p:spPr>
            <a:xfrm>
              <a:off x="7498295" y="2760743"/>
              <a:ext cx="19016" cy="18633"/>
            </a:xfrm>
            <a:custGeom>
              <a:avLst/>
              <a:gdLst/>
              <a:ahLst/>
              <a:cxnLst/>
              <a:rect l="l" t="t" r="r" b="b"/>
              <a:pathLst>
                <a:path w="889" h="871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453" y="871"/>
                  </a:lnTo>
                  <a:cubicBezTo>
                    <a:pt x="694" y="871"/>
                    <a:pt x="889" y="676"/>
                    <a:pt x="889" y="436"/>
                  </a:cubicBezTo>
                  <a:cubicBezTo>
                    <a:pt x="889" y="195"/>
                    <a:pt x="694" y="0"/>
                    <a:pt x="4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481;p127">
              <a:extLst>
                <a:ext uri="{FF2B5EF4-FFF2-40B4-BE49-F238E27FC236}">
                  <a16:creationId xmlns:a16="http://schemas.microsoft.com/office/drawing/2014/main" id="{A48DDF2E-003B-BA94-70D5-B8CBD5283079}"/>
                </a:ext>
              </a:extLst>
            </p:cNvPr>
            <p:cNvSpPr/>
            <p:nvPr/>
          </p:nvSpPr>
          <p:spPr>
            <a:xfrm>
              <a:off x="7434018" y="2865908"/>
              <a:ext cx="18652" cy="105358"/>
            </a:xfrm>
            <a:custGeom>
              <a:avLst/>
              <a:gdLst/>
              <a:ahLst/>
              <a:cxnLst/>
              <a:rect l="l" t="t" r="r" b="b"/>
              <a:pathLst>
                <a:path w="872" h="4925" extrusionOk="0">
                  <a:moveTo>
                    <a:pt x="436" y="1"/>
                  </a:moveTo>
                  <a:cubicBezTo>
                    <a:pt x="196" y="1"/>
                    <a:pt x="1" y="196"/>
                    <a:pt x="1" y="436"/>
                  </a:cubicBezTo>
                  <a:lnTo>
                    <a:pt x="1" y="4493"/>
                  </a:lnTo>
                  <a:cubicBezTo>
                    <a:pt x="1" y="4733"/>
                    <a:pt x="196" y="4925"/>
                    <a:pt x="436" y="4925"/>
                  </a:cubicBezTo>
                  <a:cubicBezTo>
                    <a:pt x="676" y="4925"/>
                    <a:pt x="871" y="4733"/>
                    <a:pt x="871" y="4493"/>
                  </a:cubicBezTo>
                  <a:lnTo>
                    <a:pt x="871" y="436"/>
                  </a:lnTo>
                  <a:cubicBezTo>
                    <a:pt x="871" y="196"/>
                    <a:pt x="676" y="1"/>
                    <a:pt x="4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482;p127">
              <a:extLst>
                <a:ext uri="{FF2B5EF4-FFF2-40B4-BE49-F238E27FC236}">
                  <a16:creationId xmlns:a16="http://schemas.microsoft.com/office/drawing/2014/main" id="{5C53A524-2C18-226A-58AE-B5544E8D27DA}"/>
                </a:ext>
              </a:extLst>
            </p:cNvPr>
            <p:cNvSpPr/>
            <p:nvPr/>
          </p:nvSpPr>
          <p:spPr>
            <a:xfrm>
              <a:off x="7431879" y="2822075"/>
              <a:ext cx="20791" cy="18740"/>
            </a:xfrm>
            <a:custGeom>
              <a:avLst/>
              <a:gdLst/>
              <a:ahLst/>
              <a:cxnLst/>
              <a:rect l="l" t="t" r="r" b="b"/>
              <a:pathLst>
                <a:path w="972" h="876" extrusionOk="0">
                  <a:moveTo>
                    <a:pt x="539" y="0"/>
                  </a:moveTo>
                  <a:cubicBezTo>
                    <a:pt x="259" y="0"/>
                    <a:pt x="0" y="285"/>
                    <a:pt x="132" y="605"/>
                  </a:cubicBezTo>
                  <a:cubicBezTo>
                    <a:pt x="210" y="791"/>
                    <a:pt x="371" y="875"/>
                    <a:pt x="531" y="875"/>
                  </a:cubicBezTo>
                  <a:cubicBezTo>
                    <a:pt x="752" y="875"/>
                    <a:pt x="971" y="716"/>
                    <a:pt x="971" y="441"/>
                  </a:cubicBezTo>
                  <a:cubicBezTo>
                    <a:pt x="971" y="323"/>
                    <a:pt x="926" y="215"/>
                    <a:pt x="843" y="131"/>
                  </a:cubicBezTo>
                  <a:cubicBezTo>
                    <a:pt x="751" y="40"/>
                    <a:pt x="644" y="0"/>
                    <a:pt x="5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859985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64CE5D87-F8BD-9CFC-4D46-38B3AC410F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-4581356" y="-3000"/>
            <a:ext cx="9753601" cy="5143500"/>
          </a:xfrm>
          <a:prstGeom prst="rect">
            <a:avLst/>
          </a:prstGeom>
        </p:spPr>
      </p:pic>
      <p:sp>
        <p:nvSpPr>
          <p:cNvPr id="979" name="Google Shape;979;p87"/>
          <p:cNvSpPr txBox="1">
            <a:spLocks noGrp="1"/>
          </p:cNvSpPr>
          <p:nvPr>
            <p:ph type="title"/>
          </p:nvPr>
        </p:nvSpPr>
        <p:spPr>
          <a:xfrm>
            <a:off x="6138166" y="301275"/>
            <a:ext cx="3105149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latin typeface="+mj-lt"/>
              </a:rPr>
              <a:t>Назначение системы</a:t>
            </a:r>
            <a:endParaRPr sz="2800" dirty="0">
              <a:latin typeface="+mj-lt"/>
            </a:endParaRPr>
          </a:p>
        </p:txBody>
      </p:sp>
      <p:sp>
        <p:nvSpPr>
          <p:cNvPr id="980" name="Google Shape;980;p87"/>
          <p:cNvSpPr/>
          <p:nvPr/>
        </p:nvSpPr>
        <p:spPr>
          <a:xfrm>
            <a:off x="166358" y="357561"/>
            <a:ext cx="6225592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981" name="Google Shape;981;p87"/>
          <p:cNvSpPr txBox="1">
            <a:spLocks noGrp="1"/>
          </p:cNvSpPr>
          <p:nvPr>
            <p:ph type="subTitle" idx="4294967295"/>
          </p:nvPr>
        </p:nvSpPr>
        <p:spPr>
          <a:xfrm>
            <a:off x="9525" y="365186"/>
            <a:ext cx="6446443" cy="44897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36550">
              <a:lnSpc>
                <a:spcPct val="150000"/>
              </a:lnSpc>
              <a:buClr>
                <a:schemeClr val="lt1"/>
              </a:buClr>
              <a:buSzPts val="1700"/>
            </a:pPr>
            <a:r>
              <a:rPr lang="ru-RU" sz="1400" dirty="0">
                <a:solidFill>
                  <a:schemeClr val="lt1"/>
                </a:solidFill>
                <a:latin typeface="+mj-lt"/>
              </a:rPr>
              <a:t>Система работает с шаблонными данными, которые представляют ввод данных о каждой детали автомобиля. Таким образом сотруднику СТО не надо помнить, в какой последовательности надо проводить осмотр автомобиля, а можно действовать по алгоритму. </a:t>
            </a:r>
          </a:p>
          <a:p>
            <a:pPr lvl="0" indent="-336550">
              <a:lnSpc>
                <a:spcPct val="150000"/>
              </a:lnSpc>
              <a:buClr>
                <a:schemeClr val="lt1"/>
              </a:buClr>
              <a:buSzPts val="1700"/>
            </a:pPr>
            <a:r>
              <a:rPr lang="ru-RU" sz="1400" dirty="0">
                <a:solidFill>
                  <a:schemeClr val="lt1"/>
                </a:solidFill>
                <a:latin typeface="+mj-lt"/>
              </a:rPr>
              <a:t>Система оптимизирует шаги осмотра для каждого из типа автомобиля, будь то легковой автомобиль, или грузовой. </a:t>
            </a:r>
          </a:p>
          <a:p>
            <a:pPr lvl="0" indent="-336550">
              <a:lnSpc>
                <a:spcPct val="150000"/>
              </a:lnSpc>
              <a:buClr>
                <a:schemeClr val="lt1"/>
              </a:buClr>
              <a:buSzPts val="1700"/>
            </a:pPr>
            <a:r>
              <a:rPr lang="ru-RU" sz="1400" dirty="0">
                <a:solidFill>
                  <a:schemeClr val="lt1"/>
                </a:solidFill>
                <a:latin typeface="+mj-lt"/>
              </a:rPr>
              <a:t>Система так же позволит удобно просматривать данные о каждом автомобиле любому сотруднику СТО. </a:t>
            </a:r>
          </a:p>
          <a:p>
            <a:pPr lvl="0" indent="-336550">
              <a:lnSpc>
                <a:spcPct val="150000"/>
              </a:lnSpc>
              <a:buClr>
                <a:schemeClr val="lt1"/>
              </a:buClr>
              <a:buSzPts val="1700"/>
            </a:pPr>
            <a:r>
              <a:rPr lang="ru-RU" sz="1400" dirty="0">
                <a:solidFill>
                  <a:schemeClr val="lt1"/>
                </a:solidFill>
                <a:latin typeface="+mj-lt"/>
              </a:rPr>
              <a:t>В системе встроен поиск по госномеру для поиска автомобиля в базе данных. Так же система оснащена модулем для составления отчета и накладных, что позволит составлять оценочную стоимость ремонта.</a:t>
            </a:r>
          </a:p>
        </p:txBody>
      </p:sp>
      <p:grpSp>
        <p:nvGrpSpPr>
          <p:cNvPr id="982" name="Google Shape;982;p87"/>
          <p:cNvGrpSpPr/>
          <p:nvPr/>
        </p:nvGrpSpPr>
        <p:grpSpPr>
          <a:xfrm flipH="1">
            <a:off x="89128" y="101275"/>
            <a:ext cx="5083117" cy="4935100"/>
            <a:chOff x="4571486" y="101275"/>
            <a:chExt cx="4473000" cy="4935100"/>
          </a:xfrm>
        </p:grpSpPr>
        <p:cxnSp>
          <p:nvCxnSpPr>
            <p:cNvPr id="983" name="Google Shape;983;p87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4" name="Google Shape;984;p87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5" name="Google Shape;985;p87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42E72C98-BF72-20AF-D784-F59374CD17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200" y="534924"/>
            <a:ext cx="3872747" cy="2356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69" name="Google Shape;1569;p106"/>
          <p:cNvSpPr/>
          <p:nvPr/>
        </p:nvSpPr>
        <p:spPr>
          <a:xfrm>
            <a:off x="-41525" y="2573750"/>
            <a:ext cx="9144000" cy="232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1" name="Google Shape;1571;p106"/>
          <p:cNvSpPr txBox="1">
            <a:spLocks noGrp="1"/>
          </p:cNvSpPr>
          <p:nvPr>
            <p:ph type="title"/>
          </p:nvPr>
        </p:nvSpPr>
        <p:spPr>
          <a:xfrm>
            <a:off x="5181400" y="420540"/>
            <a:ext cx="357398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ru-RU" dirty="0">
                <a:latin typeface="+mj-lt"/>
              </a:rPr>
              <a:t>Заключение</a:t>
            </a:r>
            <a:endParaRPr dirty="0">
              <a:latin typeface="+mj-lt"/>
            </a:endParaRPr>
          </a:p>
        </p:txBody>
      </p:sp>
      <p:grpSp>
        <p:nvGrpSpPr>
          <p:cNvPr id="1572" name="Google Shape;1572;p106"/>
          <p:cNvGrpSpPr/>
          <p:nvPr/>
        </p:nvGrpSpPr>
        <p:grpSpPr>
          <a:xfrm rot="-5400000" flipH="1">
            <a:off x="3391877" y="-724255"/>
            <a:ext cx="2356376" cy="8932531"/>
            <a:chOff x="4571486" y="101275"/>
            <a:chExt cx="4473000" cy="4935100"/>
          </a:xfrm>
        </p:grpSpPr>
        <p:cxnSp>
          <p:nvCxnSpPr>
            <p:cNvPr id="1573" name="Google Shape;1573;p106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74" name="Google Shape;1574;p106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75" name="Google Shape;1575;p106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E51AB87-93E4-6D86-A2BB-75727F469D7F}"/>
              </a:ext>
            </a:extLst>
          </p:cNvPr>
          <p:cNvSpPr txBox="1"/>
          <p:nvPr/>
        </p:nvSpPr>
        <p:spPr>
          <a:xfrm>
            <a:off x="590552" y="2809874"/>
            <a:ext cx="8379635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 результате выполнения курсовой работы была разработана информационная система для технического осмотра автомобилей в Станции технического обслуживания (далее СТО), позволяющая обеспечить централизованный и эффективный способ хранения, управления и отслеживания информации о состоянии автомобилей.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 результате применения данной информационной системы будет повышена производительность, уменьшено количество ошибок и улучшена совместная работа членов команды.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5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68"/>
          <p:cNvSpPr txBox="1">
            <a:spLocks noGrp="1"/>
          </p:cNvSpPr>
          <p:nvPr>
            <p:ph type="title"/>
          </p:nvPr>
        </p:nvSpPr>
        <p:spPr>
          <a:xfrm>
            <a:off x="2052200" y="2001425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0</a:t>
            </a:r>
            <a:r>
              <a:rPr lang="en"/>
              <a:t>1</a:t>
            </a:r>
            <a:endParaRPr b="1"/>
          </a:p>
        </p:txBody>
      </p:sp>
      <p:sp>
        <p:nvSpPr>
          <p:cNvPr id="516" name="Google Shape;516;p68"/>
          <p:cNvSpPr txBox="1">
            <a:spLocks noGrp="1"/>
          </p:cNvSpPr>
          <p:nvPr>
            <p:ph type="title" idx="2"/>
          </p:nvPr>
        </p:nvSpPr>
        <p:spPr>
          <a:xfrm>
            <a:off x="4152900" y="2186247"/>
            <a:ext cx="4617755" cy="5657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2000" dirty="0">
                <a:latin typeface="+mj-lt"/>
                <a:cs typeface="Times New Roman" panose="02020603050405020304" pitchFamily="18" charset="0"/>
              </a:rPr>
              <a:t>А</a:t>
            </a:r>
            <a:r>
              <a:rPr lang="ru-RU" sz="2000" b="0" dirty="0">
                <a:latin typeface="+mj-lt"/>
                <a:cs typeface="Times New Roman" panose="02020603050405020304" pitchFamily="18" charset="0"/>
              </a:rPr>
              <a:t>ктуальность и цель исследования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58BFCA7-80E6-6036-BB04-4606FF3718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70"/>
          <p:cNvSpPr txBox="1">
            <a:spLocks noGrp="1"/>
          </p:cNvSpPr>
          <p:nvPr>
            <p:ph type="subTitle" idx="1"/>
          </p:nvPr>
        </p:nvSpPr>
        <p:spPr>
          <a:xfrm>
            <a:off x="4572006" y="1721800"/>
            <a:ext cx="4469920" cy="286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ru-RU" sz="1400" dirty="0">
                <a:latin typeface="+mj-lt"/>
              </a:rPr>
              <a:t>Актуальность исследования обусловлена</a:t>
            </a:r>
            <a:endParaRPr lang="en-US" sz="1400" dirty="0">
              <a:latin typeface="+mj-lt"/>
            </a:endParaRPr>
          </a:p>
          <a:p>
            <a:r>
              <a:rPr lang="ru-RU" sz="1400" dirty="0">
                <a:latin typeface="+mj-lt"/>
              </a:rPr>
              <a:t>необходимостью повышения качества и</a:t>
            </a:r>
            <a:r>
              <a:rPr lang="en-US" sz="1400" dirty="0">
                <a:latin typeface="+mj-lt"/>
              </a:rPr>
              <a:t> </a:t>
            </a:r>
          </a:p>
          <a:p>
            <a:r>
              <a:rPr lang="ru-RU" sz="1400" dirty="0">
                <a:latin typeface="+mj-lt"/>
              </a:rPr>
              <a:t>эффективности технического осмотра</a:t>
            </a:r>
            <a:r>
              <a:rPr lang="en-US" sz="1400" dirty="0">
                <a:latin typeface="+mj-lt"/>
              </a:rPr>
              <a:t> </a:t>
            </a:r>
          </a:p>
          <a:p>
            <a:r>
              <a:rPr lang="ru-RU" sz="1400" dirty="0">
                <a:latin typeface="+mj-lt"/>
              </a:rPr>
              <a:t>транспортных средств</a:t>
            </a:r>
            <a:r>
              <a:rPr lang="en-US" sz="1400" dirty="0">
                <a:latin typeface="+mj-lt"/>
              </a:rPr>
              <a:t>,</a:t>
            </a:r>
            <a:r>
              <a:rPr lang="ru-RU" sz="1400" dirty="0">
                <a:latin typeface="+mj-lt"/>
              </a:rPr>
              <a:t>  а также обеспечения </a:t>
            </a:r>
            <a:endParaRPr lang="en-US" sz="1400" dirty="0">
              <a:latin typeface="+mj-lt"/>
            </a:endParaRPr>
          </a:p>
          <a:p>
            <a:r>
              <a:rPr lang="ru-RU" sz="1400" dirty="0">
                <a:latin typeface="+mj-lt"/>
              </a:rPr>
              <a:t>контроля за соблюдением правил проведения </a:t>
            </a:r>
            <a:endParaRPr lang="en-US" sz="1400" dirty="0">
              <a:latin typeface="+mj-lt"/>
            </a:endParaRPr>
          </a:p>
          <a:p>
            <a:r>
              <a:rPr lang="ru-RU" sz="1400" dirty="0">
                <a:latin typeface="+mj-lt"/>
              </a:rPr>
              <a:t>технического осмотра.</a:t>
            </a:r>
            <a:endParaRPr lang="en-US" sz="1400" dirty="0">
              <a:latin typeface="+mj-lt"/>
            </a:endParaRPr>
          </a:p>
          <a:p>
            <a:endParaRPr lang="en-US" sz="1400" dirty="0">
              <a:latin typeface="+mj-lt"/>
            </a:endParaRPr>
          </a:p>
          <a:p>
            <a:r>
              <a:rPr lang="ru-RU" sz="1400" dirty="0">
                <a:latin typeface="+mj-lt"/>
                <a:cs typeface="Times New Roman" panose="02020603050405020304" pitchFamily="18" charset="0"/>
              </a:rPr>
              <a:t>С 1 марта 2021 года вступают в силу новые </a:t>
            </a:r>
            <a:endParaRPr lang="en-US" sz="1400" dirty="0">
              <a:latin typeface="+mj-lt"/>
              <a:cs typeface="Times New Roman" panose="02020603050405020304" pitchFamily="18" charset="0"/>
            </a:endParaRPr>
          </a:p>
          <a:p>
            <a:r>
              <a:rPr lang="ru-RU" sz="1400" dirty="0">
                <a:latin typeface="+mj-lt"/>
                <a:cs typeface="Times New Roman" panose="02020603050405020304" pitchFamily="18" charset="0"/>
              </a:rPr>
              <a:t>правила проведения технического осмотра, </a:t>
            </a:r>
            <a:endParaRPr lang="en-US" sz="1400" dirty="0">
              <a:latin typeface="+mj-lt"/>
              <a:cs typeface="Times New Roman" panose="02020603050405020304" pitchFamily="18" charset="0"/>
            </a:endParaRPr>
          </a:p>
          <a:p>
            <a:r>
              <a:rPr lang="ru-RU" sz="1400" dirty="0">
                <a:latin typeface="+mj-lt"/>
                <a:cs typeface="Times New Roman" panose="02020603050405020304" pitchFamily="18" charset="0"/>
              </a:rPr>
              <a:t>которые предусматривают использование единой </a:t>
            </a:r>
            <a:endParaRPr lang="en-US" sz="1400" dirty="0">
              <a:latin typeface="+mj-lt"/>
              <a:cs typeface="Times New Roman" panose="02020603050405020304" pitchFamily="18" charset="0"/>
            </a:endParaRPr>
          </a:p>
          <a:p>
            <a:r>
              <a:rPr lang="ru-RU" sz="1400" dirty="0">
                <a:latin typeface="+mj-lt"/>
                <a:cs typeface="Times New Roman" panose="02020603050405020304" pitchFamily="18" charset="0"/>
              </a:rPr>
              <a:t>автоматизированной информационной системы </a:t>
            </a:r>
            <a:endParaRPr lang="en-US" sz="1400" dirty="0">
              <a:latin typeface="+mj-lt"/>
              <a:cs typeface="Times New Roman" panose="02020603050405020304" pitchFamily="18" charset="0"/>
            </a:endParaRPr>
          </a:p>
          <a:p>
            <a:r>
              <a:rPr lang="ru-RU" sz="1400" dirty="0">
                <a:latin typeface="+mj-lt"/>
                <a:cs typeface="Times New Roman" panose="02020603050405020304" pitchFamily="18" charset="0"/>
              </a:rPr>
              <a:t>технического осмотра (ЕАИСТО) автомобилей</a:t>
            </a:r>
            <a:r>
              <a:rPr lang="en-US" sz="1400" dirty="0">
                <a:latin typeface="+mj-lt"/>
                <a:cs typeface="Times New Roman" panose="02020603050405020304" pitchFamily="18" charset="0"/>
              </a:rPr>
              <a:t> – </a:t>
            </a:r>
          </a:p>
          <a:p>
            <a:r>
              <a:rPr lang="en-US" sz="1400" dirty="0">
                <a:latin typeface="+mj-lt"/>
                <a:cs typeface="Times New Roman" panose="02020603050405020304" pitchFamily="18" charset="0"/>
              </a:rPr>
              <a:t>https://docs.cntd.ru/document/902320423</a:t>
            </a:r>
            <a:endParaRPr lang="ru-RU" sz="1400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2D766FF-19A1-4136-9F91-35244EFA69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flipH="1">
            <a:off x="-3139490" y="-3000"/>
            <a:ext cx="7711485" cy="5143500"/>
          </a:xfrm>
          <a:prstGeom prst="rect">
            <a:avLst/>
          </a:prstGeom>
        </p:spPr>
      </p:pic>
      <p:cxnSp>
        <p:nvCxnSpPr>
          <p:cNvPr id="532" name="Google Shape;532;p70"/>
          <p:cNvCxnSpPr/>
          <p:nvPr/>
        </p:nvCxnSpPr>
        <p:spPr>
          <a:xfrm rot="10800000">
            <a:off x="102075" y="108900"/>
            <a:ext cx="0" cy="4919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3" name="Google Shape;533;p70"/>
          <p:cNvCxnSpPr/>
          <p:nvPr/>
        </p:nvCxnSpPr>
        <p:spPr>
          <a:xfrm rot="10800000">
            <a:off x="90450" y="50363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4" name="Google Shape;534;p70"/>
          <p:cNvCxnSpPr/>
          <p:nvPr/>
        </p:nvCxnSpPr>
        <p:spPr>
          <a:xfrm rot="10800000">
            <a:off x="90450" y="1012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948E45C0-89AC-5C5B-955E-EDBCD59D4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8074" y="703463"/>
            <a:ext cx="3834000" cy="572700"/>
          </a:xfrm>
        </p:spPr>
        <p:txBody>
          <a:bodyPr/>
          <a:lstStyle/>
          <a:p>
            <a:r>
              <a:rPr lang="ru-RU" dirty="0"/>
              <a:t>Актуальность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0DE69DC-A74F-3442-8CB4-49C4B182FD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37077"/>
          <a:stretch/>
        </p:blipFill>
        <p:spPr>
          <a:xfrm>
            <a:off x="-4763" y="2577449"/>
            <a:ext cx="9148763" cy="3835407"/>
          </a:xfrm>
          <a:prstGeom prst="rect">
            <a:avLst/>
          </a:prstGeom>
        </p:spPr>
      </p:pic>
      <p:sp>
        <p:nvSpPr>
          <p:cNvPr id="539" name="Google Shape;539;p71"/>
          <p:cNvSpPr txBox="1">
            <a:spLocks noGrp="1"/>
          </p:cNvSpPr>
          <p:nvPr>
            <p:ph type="subTitle" idx="1"/>
          </p:nvPr>
        </p:nvSpPr>
        <p:spPr>
          <a:xfrm>
            <a:off x="3981450" y="107123"/>
            <a:ext cx="5058175" cy="245482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ru-RU" sz="1200" dirty="0">
                <a:latin typeface="+mj-lt"/>
                <a:cs typeface="Times New Roman" panose="02020603050405020304" pitchFamily="18" charset="0"/>
              </a:rPr>
              <a:t>Целью исследования является разработка информационной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  <a:p>
            <a:r>
              <a:rPr lang="ru-RU" sz="1200" dirty="0">
                <a:latin typeface="+mj-lt"/>
                <a:cs typeface="Times New Roman" panose="02020603050405020304" pitchFamily="18" charset="0"/>
              </a:rPr>
              <a:t>системы для технического осмотра автомобилей на базе</a:t>
            </a:r>
            <a:r>
              <a:rPr lang="en-US" sz="1200" dirty="0">
                <a:latin typeface="+mj-lt"/>
                <a:cs typeface="Times New Roman" panose="02020603050405020304" pitchFamily="18" charset="0"/>
              </a:rPr>
              <a:t> </a:t>
            </a:r>
          </a:p>
          <a:p>
            <a:r>
              <a:rPr lang="ru-RU" sz="1200" dirty="0">
                <a:latin typeface="+mj-lt"/>
                <a:cs typeface="Times New Roman" panose="02020603050405020304" pitchFamily="18" charset="0"/>
              </a:rPr>
              <a:t>ЕАИСТО, которая</a:t>
            </a:r>
            <a:r>
              <a:rPr lang="en-US" sz="120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ru-RU" sz="1200" dirty="0">
                <a:latin typeface="+mj-lt"/>
                <a:cs typeface="Times New Roman" panose="02020603050405020304" pitchFamily="18" charset="0"/>
              </a:rPr>
              <a:t>будет</a:t>
            </a:r>
            <a:r>
              <a:rPr lang="en-US" sz="120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ru-RU" sz="1200" dirty="0">
                <a:latin typeface="+mj-lt"/>
                <a:cs typeface="Times New Roman" panose="02020603050405020304" pitchFamily="18" charset="0"/>
              </a:rPr>
              <a:t>соответствовать новым правилам 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  <a:p>
            <a:r>
              <a:rPr lang="ru-RU" sz="1200" dirty="0">
                <a:latin typeface="+mj-lt"/>
                <a:cs typeface="Times New Roman" panose="02020603050405020304" pitchFamily="18" charset="0"/>
              </a:rPr>
              <a:t>проведения технического</a:t>
            </a:r>
            <a:r>
              <a:rPr lang="en-US" sz="120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ru-RU" sz="1200" dirty="0">
                <a:latin typeface="+mj-lt"/>
                <a:cs typeface="Times New Roman" panose="02020603050405020304" pitchFamily="18" charset="0"/>
              </a:rPr>
              <a:t>осмотра,</a:t>
            </a:r>
            <a:r>
              <a:rPr lang="en-US" sz="120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ru-RU" sz="1200" dirty="0">
                <a:latin typeface="+mj-lt"/>
                <a:cs typeface="Times New Roman" panose="02020603050405020304" pitchFamily="18" charset="0"/>
              </a:rPr>
              <a:t>удовлетворять потребностям 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  <a:p>
            <a:r>
              <a:rPr lang="ru-RU" sz="1200" dirty="0">
                <a:latin typeface="+mj-lt"/>
                <a:cs typeface="Times New Roman" panose="02020603050405020304" pitchFamily="18" charset="0"/>
              </a:rPr>
              <a:t>пользователей системы(операторов технического осмотра, 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  <a:p>
            <a:r>
              <a:rPr lang="ru-RU" sz="1200" dirty="0">
                <a:latin typeface="+mj-lt"/>
                <a:cs typeface="Times New Roman" panose="02020603050405020304" pitchFamily="18" charset="0"/>
              </a:rPr>
              <a:t>владельцев автомобилей, органов государственного надзора), а 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  <a:p>
            <a:r>
              <a:rPr lang="ru-RU" sz="1200" dirty="0">
                <a:latin typeface="+mj-lt"/>
                <a:cs typeface="Times New Roman" panose="02020603050405020304" pitchFamily="18" charset="0"/>
              </a:rPr>
              <a:t>также обладать высоким уровнем функциональности, надежности </a:t>
            </a:r>
            <a:endParaRPr lang="en-US" sz="1200" dirty="0">
              <a:latin typeface="+mj-lt"/>
              <a:cs typeface="Times New Roman" panose="02020603050405020304" pitchFamily="18" charset="0"/>
            </a:endParaRPr>
          </a:p>
          <a:p>
            <a:r>
              <a:rPr lang="ru-RU" sz="1200" dirty="0">
                <a:latin typeface="+mj-lt"/>
                <a:cs typeface="Times New Roman" panose="02020603050405020304" pitchFamily="18" charset="0"/>
              </a:rPr>
              <a:t>и безопасности.</a:t>
            </a:r>
          </a:p>
        </p:txBody>
      </p:sp>
      <p:cxnSp>
        <p:nvCxnSpPr>
          <p:cNvPr id="541" name="Google Shape;541;p71"/>
          <p:cNvCxnSpPr/>
          <p:nvPr/>
        </p:nvCxnSpPr>
        <p:spPr>
          <a:xfrm rot="10800000">
            <a:off x="9039625" y="2574175"/>
            <a:ext cx="0" cy="2472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2" name="Google Shape;542;p71"/>
          <p:cNvCxnSpPr/>
          <p:nvPr/>
        </p:nvCxnSpPr>
        <p:spPr>
          <a:xfrm rot="10800000">
            <a:off x="108900" y="5036375"/>
            <a:ext cx="8936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3" name="Google Shape;543;p71"/>
          <p:cNvCxnSpPr/>
          <p:nvPr/>
        </p:nvCxnSpPr>
        <p:spPr>
          <a:xfrm rot="10800000">
            <a:off x="102513" y="2574375"/>
            <a:ext cx="0" cy="2470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4" name="Google Shape;544;p71"/>
          <p:cNvSpPr txBox="1">
            <a:spLocks noGrp="1"/>
          </p:cNvSpPr>
          <p:nvPr>
            <p:ph type="title"/>
          </p:nvPr>
        </p:nvSpPr>
        <p:spPr>
          <a:xfrm>
            <a:off x="713225" y="1041931"/>
            <a:ext cx="383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Цель исследования</a:t>
            </a:r>
            <a:endParaRPr sz="2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p109"/>
          <p:cNvSpPr txBox="1">
            <a:spLocks noGrp="1"/>
          </p:cNvSpPr>
          <p:nvPr>
            <p:ph type="title"/>
          </p:nvPr>
        </p:nvSpPr>
        <p:spPr>
          <a:xfrm>
            <a:off x="2052200" y="2001425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 b="1" dirty="0"/>
              <a:t>0</a:t>
            </a:r>
            <a:r>
              <a:rPr lang="ru-RU" sz="10000" b="1" dirty="0"/>
              <a:t>2</a:t>
            </a:r>
            <a:endParaRPr sz="10000" b="1" dirty="0"/>
          </a:p>
        </p:txBody>
      </p:sp>
      <p:sp>
        <p:nvSpPr>
          <p:cNvPr id="1632" name="Google Shape;1632;p109"/>
          <p:cNvSpPr txBox="1">
            <a:spLocks noGrp="1"/>
          </p:cNvSpPr>
          <p:nvPr>
            <p:ph type="subTitle" idx="1"/>
          </p:nvPr>
        </p:nvSpPr>
        <p:spPr>
          <a:xfrm>
            <a:off x="4468205" y="3131645"/>
            <a:ext cx="3834000" cy="6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Google Shape;516;p68">
            <a:extLst>
              <a:ext uri="{FF2B5EF4-FFF2-40B4-BE49-F238E27FC236}">
                <a16:creationId xmlns:a16="http://schemas.microsoft.com/office/drawing/2014/main" id="{4BD6DB27-E33D-C7E7-76CF-0A746F901B3F}"/>
              </a:ext>
            </a:extLst>
          </p:cNvPr>
          <p:cNvSpPr txBox="1">
            <a:spLocks/>
          </p:cNvSpPr>
          <p:nvPr/>
        </p:nvSpPr>
        <p:spPr>
          <a:xfrm>
            <a:off x="3832860" y="2186247"/>
            <a:ext cx="5168265" cy="565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sz="9600" b="1" i="0" u="none" strike="noStrike" cap="none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 sz="28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 sz="28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 sz="28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 sz="28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 sz="28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 sz="28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 sz="28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 sz="2800" b="0" i="0" u="none" strike="noStrike" cap="none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r>
              <a:rPr lang="ru-RU" sz="2000" dirty="0">
                <a:latin typeface="+mj-lt"/>
                <a:cs typeface="Times New Roman" panose="02020603050405020304" pitchFamily="18" charset="0"/>
              </a:rPr>
              <a:t>Архитектура системы – обзор функций</a:t>
            </a:r>
            <a:endParaRPr lang="ru-RU" sz="2000" b="0" dirty="0">
              <a:latin typeface="+mj-lt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6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45" name="Google Shape;5245;p121"/>
          <p:cNvGrpSpPr/>
          <p:nvPr/>
        </p:nvGrpSpPr>
        <p:grpSpPr>
          <a:xfrm>
            <a:off x="1121157" y="739911"/>
            <a:ext cx="2976803" cy="3655612"/>
            <a:chOff x="3580755" y="2020082"/>
            <a:chExt cx="1344840" cy="1786275"/>
          </a:xfrm>
        </p:grpSpPr>
        <p:sp>
          <p:nvSpPr>
            <p:cNvPr id="5246" name="Google Shape;5246;p121"/>
            <p:cNvSpPr/>
            <p:nvPr/>
          </p:nvSpPr>
          <p:spPr>
            <a:xfrm>
              <a:off x="4193750" y="2051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121"/>
            <p:cNvSpPr/>
            <p:nvPr/>
          </p:nvSpPr>
          <p:spPr>
            <a:xfrm>
              <a:off x="4179825" y="3667150"/>
              <a:ext cx="125000" cy="106825"/>
            </a:xfrm>
            <a:custGeom>
              <a:avLst/>
              <a:gdLst/>
              <a:ahLst/>
              <a:cxnLst/>
              <a:rect l="l" t="t" r="r" b="b"/>
              <a:pathLst>
                <a:path w="5000" h="4273" extrusionOk="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121"/>
            <p:cNvSpPr/>
            <p:nvPr/>
          </p:nvSpPr>
          <p:spPr>
            <a:xfrm>
              <a:off x="3580755" y="2020082"/>
              <a:ext cx="1344840" cy="1786275"/>
            </a:xfrm>
            <a:custGeom>
              <a:avLst/>
              <a:gdLst/>
              <a:ahLst/>
              <a:cxnLst/>
              <a:rect l="l" t="t" r="r" b="b"/>
              <a:pathLst>
                <a:path w="49749" h="71451" extrusionOk="0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49" name="Google Shape;5249;p121"/>
          <p:cNvSpPr txBox="1">
            <a:spLocks noGrp="1"/>
          </p:cNvSpPr>
          <p:nvPr>
            <p:ph type="title"/>
          </p:nvPr>
        </p:nvSpPr>
        <p:spPr>
          <a:xfrm>
            <a:off x="4876902" y="1200650"/>
            <a:ext cx="3176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Авторизация в систему и разграничение прав функций:</a:t>
            </a:r>
            <a:endParaRPr sz="1600" dirty="0"/>
          </a:p>
        </p:txBody>
      </p:sp>
      <p:sp>
        <p:nvSpPr>
          <p:cNvPr id="5250" name="Google Shape;5250;p121"/>
          <p:cNvSpPr txBox="1"/>
          <p:nvPr/>
        </p:nvSpPr>
        <p:spPr>
          <a:xfrm>
            <a:off x="4837300" y="2049505"/>
            <a:ext cx="26370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 dirty="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252" name="Google Shape;5252;p121"/>
          <p:cNvSpPr txBox="1"/>
          <p:nvPr/>
        </p:nvSpPr>
        <p:spPr>
          <a:xfrm>
            <a:off x="4837300" y="2209942"/>
            <a:ext cx="3258900" cy="2285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- Неавторизованный пользователь может только просматривать списки автомобилей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- Авторизованные сотрудники СТО создают карточки автомобилей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- Администраторы создают и печатают чеки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255" name="Google Shape;5255;p121"/>
          <p:cNvPicPr preferRelativeResize="0"/>
          <p:nvPr/>
        </p:nvPicPr>
        <p:blipFill rotWithShape="1">
          <a:blip r:embed="rId3">
            <a:alphaModFix/>
          </a:blip>
          <a:srcRect l="797" t="1018" r="797" b="1096"/>
          <a:stretch/>
        </p:blipFill>
        <p:spPr>
          <a:xfrm>
            <a:off x="1345173" y="931825"/>
            <a:ext cx="2521800" cy="3093600"/>
          </a:xfrm>
          <a:prstGeom prst="roundRect">
            <a:avLst>
              <a:gd name="adj" fmla="val 127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1FE11C1-F8AE-66C3-BA89-6C75A1D689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525" y="540000"/>
            <a:ext cx="3697074" cy="3955678"/>
          </a:xfrm>
          <a:prstGeom prst="rect">
            <a:avLst/>
          </a:prstGeom>
          <a:effectLst>
            <a:outerShdw blurRad="1168400" dir="5400000" sx="93000" sy="93000" algn="t" rotWithShape="0">
              <a:schemeClr val="bg1">
                <a:alpha val="40000"/>
              </a:scheme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0" name="Google Shape;5160;p118"/>
          <p:cNvSpPr txBox="1">
            <a:spLocks noGrp="1"/>
          </p:cNvSpPr>
          <p:nvPr>
            <p:ph type="title"/>
          </p:nvPr>
        </p:nvSpPr>
        <p:spPr>
          <a:xfrm>
            <a:off x="625300" y="323675"/>
            <a:ext cx="78054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ru-RU" sz="2000" dirty="0">
                <a:latin typeface="+mj-lt"/>
                <a:cs typeface="Times New Roman" panose="02020603050405020304" pitchFamily="18" charset="0"/>
              </a:rPr>
              <a:t>Доступные функции для авторизованного пользователя</a:t>
            </a:r>
            <a:endParaRPr lang="ru-RU" sz="2000" b="0" i="0" dirty="0">
              <a:effectLst/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6AE2DBD-290B-8CA7-FA5E-1D29788A2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2105" y="1162705"/>
            <a:ext cx="5939790" cy="3813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0" name="Google Shape;5260;p122"/>
          <p:cNvSpPr txBox="1">
            <a:spLocks noGrp="1"/>
          </p:cNvSpPr>
          <p:nvPr>
            <p:ph type="title"/>
          </p:nvPr>
        </p:nvSpPr>
        <p:spPr>
          <a:xfrm>
            <a:off x="713226" y="310900"/>
            <a:ext cx="412192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Главное меню</a:t>
            </a:r>
            <a:endParaRPr dirty="0"/>
          </a:p>
        </p:txBody>
      </p:sp>
      <p:sp>
        <p:nvSpPr>
          <p:cNvPr id="5261" name="Google Shape;5261;p122"/>
          <p:cNvSpPr txBox="1"/>
          <p:nvPr/>
        </p:nvSpPr>
        <p:spPr>
          <a:xfrm>
            <a:off x="5600274" y="1875899"/>
            <a:ext cx="3376085" cy="1975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dirty="0"/>
              <a:t>Просмотр карточек автомобилей</a:t>
            </a:r>
            <a:br>
              <a:rPr lang="ru-RU" dirty="0"/>
            </a:br>
            <a:br>
              <a:rPr lang="ru-RU" dirty="0"/>
            </a:br>
            <a:r>
              <a:rPr lang="ru-RU" dirty="0"/>
              <a:t>- Поиск карточки по текстовому запросу</a:t>
            </a:r>
          </a:p>
          <a:p>
            <a:endParaRPr lang="ru-RU" dirty="0"/>
          </a:p>
          <a:p>
            <a:r>
              <a:rPr lang="ru-RU" dirty="0"/>
              <a:t>- Функции добавления и удаления карточек для авторизованных пользователей</a:t>
            </a:r>
          </a:p>
        </p:txBody>
      </p:sp>
      <p:sp>
        <p:nvSpPr>
          <p:cNvPr id="5262" name="Google Shape;5262;p122"/>
          <p:cNvSpPr/>
          <p:nvPr/>
        </p:nvSpPr>
        <p:spPr>
          <a:xfrm>
            <a:off x="1157450" y="1603207"/>
            <a:ext cx="3677700" cy="231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3" name="Google Shape;5263;p122"/>
          <p:cNvSpPr/>
          <p:nvPr/>
        </p:nvSpPr>
        <p:spPr>
          <a:xfrm>
            <a:off x="792500" y="3851023"/>
            <a:ext cx="4407600" cy="311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4" name="Google Shape;5264;p122"/>
          <p:cNvSpPr/>
          <p:nvPr/>
        </p:nvSpPr>
        <p:spPr>
          <a:xfrm>
            <a:off x="2475650" y="3938488"/>
            <a:ext cx="1041300" cy="6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265" name="Google Shape;5265;p122"/>
          <p:cNvPicPr preferRelativeResize="0"/>
          <p:nvPr/>
        </p:nvPicPr>
        <p:blipFill rotWithShape="1">
          <a:blip r:embed="rId3">
            <a:alphaModFix/>
          </a:blip>
          <a:srcRect l="89" r="99"/>
          <a:stretch/>
        </p:blipFill>
        <p:spPr>
          <a:xfrm>
            <a:off x="1302749" y="1744450"/>
            <a:ext cx="3387101" cy="190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4CA9DA4-656E-232D-FD1F-387EEDA5D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000" y="1201952"/>
            <a:ext cx="4822597" cy="3121810"/>
          </a:xfrm>
          <a:prstGeom prst="rect">
            <a:avLst/>
          </a:prstGeom>
          <a:effectLst>
            <a:outerShdw blurRad="723900" dist="63500" dir="4320000" sx="89000" sy="89000" algn="ctr" rotWithShape="0">
              <a:schemeClr val="tx1">
                <a:alpha val="73000"/>
              </a:scheme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0" name="Google Shape;5260;p122"/>
          <p:cNvSpPr txBox="1">
            <a:spLocks noGrp="1"/>
          </p:cNvSpPr>
          <p:nvPr>
            <p:ph type="title"/>
          </p:nvPr>
        </p:nvSpPr>
        <p:spPr>
          <a:xfrm>
            <a:off x="713226" y="310900"/>
            <a:ext cx="648767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Добавление автомобиля</a:t>
            </a:r>
            <a:endParaRPr dirty="0"/>
          </a:p>
        </p:txBody>
      </p:sp>
      <p:sp>
        <p:nvSpPr>
          <p:cNvPr id="5261" name="Google Shape;5261;p122"/>
          <p:cNvSpPr txBox="1"/>
          <p:nvPr/>
        </p:nvSpPr>
        <p:spPr>
          <a:xfrm>
            <a:off x="5600274" y="1875899"/>
            <a:ext cx="3376085" cy="1975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dirty="0"/>
              <a:t>Простой способ не забыть про каждую деталь в автомобиле</a:t>
            </a:r>
            <a:br>
              <a:rPr lang="ru-RU" dirty="0"/>
            </a:br>
            <a:br>
              <a:rPr lang="ru-RU" dirty="0"/>
            </a:br>
            <a:r>
              <a:rPr lang="ru-RU" dirty="0"/>
              <a:t>- Заполнение форм о состоянии автомобиля </a:t>
            </a:r>
          </a:p>
          <a:p>
            <a:endParaRPr lang="ru-RU" dirty="0"/>
          </a:p>
          <a:p>
            <a:r>
              <a:rPr lang="ru-RU" dirty="0"/>
              <a:t>- Создание чека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22689EE-52F8-3BAC-83FC-9F500B702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26" y="1229923"/>
            <a:ext cx="3561982" cy="3246827"/>
          </a:xfrm>
          <a:prstGeom prst="rect">
            <a:avLst/>
          </a:prstGeom>
          <a:effectLst>
            <a:outerShdw blurRad="495300" dist="50800" dir="5400000" sx="97000" sy="97000" algn="ctr" rotWithShape="0">
              <a:srgbClr val="000000">
                <a:alpha val="5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56616451"/>
      </p:ext>
    </p:extLst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name="Minimal Marketing by Slidesgo XL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00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FFF"/>
      </a:accent5>
      <a:accent6>
        <a:srgbClr val="21212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614</Words>
  <Application>Microsoft Office PowerPoint</Application>
  <PresentationFormat>Экран (16:9)</PresentationFormat>
  <Paragraphs>78</Paragraphs>
  <Slides>18</Slides>
  <Notes>18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7" baseType="lpstr">
      <vt:lpstr>Overpass Light</vt:lpstr>
      <vt:lpstr>Fira Sans Extra Condensed Medium</vt:lpstr>
      <vt:lpstr>Arial</vt:lpstr>
      <vt:lpstr>Calibri</vt:lpstr>
      <vt:lpstr>Roboto Slab Light</vt:lpstr>
      <vt:lpstr>Overpass</vt:lpstr>
      <vt:lpstr>Times New Roman</vt:lpstr>
      <vt:lpstr>Bebas Neue</vt:lpstr>
      <vt:lpstr>Minimal Marketing by Slidesgo XL</vt:lpstr>
      <vt:lpstr>КУРСОВАЯ РАБОТА   по ПМ.02 «Осуществление интеграции программных модулей» МДК 02.01 «Технология разработки программного обеспечения»  Тема: Разработка информационной системы для технического осмотра автомобилей</vt:lpstr>
      <vt:lpstr>01</vt:lpstr>
      <vt:lpstr>Актуальность</vt:lpstr>
      <vt:lpstr>Цель исследования</vt:lpstr>
      <vt:lpstr>02</vt:lpstr>
      <vt:lpstr>Авторизация в систему и разграничение прав функций:</vt:lpstr>
      <vt:lpstr>Доступные функции для авторизованного пользователя</vt:lpstr>
      <vt:lpstr>Главное меню</vt:lpstr>
      <vt:lpstr>Добавление автомобиля</vt:lpstr>
      <vt:lpstr>Печать чека</vt:lpstr>
      <vt:lpstr>Пример сохранённого чека</vt:lpstr>
      <vt:lpstr>Архитектура базы данных карточек автомобилей на основе диаграммы классов</vt:lpstr>
      <vt:lpstr>03</vt:lpstr>
      <vt:lpstr>Назначение системы</vt:lpstr>
      <vt:lpstr>Экономическая эффективность системы</vt:lpstr>
      <vt:lpstr>Презентация PowerPoint</vt:lpstr>
      <vt:lpstr>Назначение системы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КУРСОВАЯ РАБОТА   по ПМ.02 «Осуществление интеграции программных модулей» МДК 02.01 «Технология разработки программного обеспечения»  Тема: Разработка информационной системы для технического осмотра автомобилей</dc:title>
  <cp:lastModifiedBy>Илья Евсеенко</cp:lastModifiedBy>
  <cp:revision>9</cp:revision>
  <dcterms:modified xsi:type="dcterms:W3CDTF">2023-03-20T23:59:43Z</dcterms:modified>
</cp:coreProperties>
</file>